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314" r:id="rId3"/>
    <p:sldId id="315" r:id="rId4"/>
    <p:sldId id="317" r:id="rId5"/>
    <p:sldId id="285" r:id="rId6"/>
    <p:sldId id="319" r:id="rId7"/>
    <p:sldId id="289" r:id="rId8"/>
    <p:sldId id="305" r:id="rId9"/>
    <p:sldId id="306" r:id="rId10"/>
    <p:sldId id="259" r:id="rId11"/>
    <p:sldId id="325" r:id="rId12"/>
    <p:sldId id="257" r:id="rId13"/>
    <p:sldId id="326" r:id="rId14"/>
    <p:sldId id="262" r:id="rId15"/>
    <p:sldId id="327" r:id="rId16"/>
    <p:sldId id="328" r:id="rId17"/>
    <p:sldId id="335" r:id="rId18"/>
    <p:sldId id="330" r:id="rId19"/>
    <p:sldId id="339" r:id="rId20"/>
    <p:sldId id="333" r:id="rId21"/>
    <p:sldId id="332" r:id="rId22"/>
    <p:sldId id="334" r:id="rId23"/>
    <p:sldId id="336" r:id="rId24"/>
    <p:sldId id="344" r:id="rId25"/>
    <p:sldId id="337" r:id="rId26"/>
    <p:sldId id="342" r:id="rId27"/>
    <p:sldId id="341" r:id="rId28"/>
    <p:sldId id="345" r:id="rId29"/>
    <p:sldId id="338" r:id="rId30"/>
    <p:sldId id="346" r:id="rId31"/>
    <p:sldId id="343" r:id="rId32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21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170BC-0855-4431-A897-D95DA3BABC7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4AAB4D1A-90B4-45E7-B904-9ECD48EB1F9E}">
      <dgm:prSet/>
      <dgm:spPr/>
      <dgm:t>
        <a:bodyPr/>
        <a:lstStyle/>
        <a:p>
          <a:pPr rtl="0"/>
          <a:r>
            <a:rPr lang="es-ES" dirty="0" smtClean="0"/>
            <a:t>Mosquitos (zancudos)</a:t>
          </a:r>
          <a:endParaRPr lang="es-ES" dirty="0"/>
        </a:p>
      </dgm:t>
    </dgm:pt>
    <dgm:pt modelId="{91998847-8F50-4433-917C-14350B13C76F}" type="parTrans" cxnId="{5637FEA0-6E5A-4618-85B7-D825DF50C7D1}">
      <dgm:prSet/>
      <dgm:spPr/>
      <dgm:t>
        <a:bodyPr/>
        <a:lstStyle/>
        <a:p>
          <a:endParaRPr lang="es-HN"/>
        </a:p>
      </dgm:t>
    </dgm:pt>
    <dgm:pt modelId="{4DBF76D0-4B4F-4535-AE22-67CC74ABF0A7}" type="sibTrans" cxnId="{5637FEA0-6E5A-4618-85B7-D825DF50C7D1}">
      <dgm:prSet/>
      <dgm:spPr/>
      <dgm:t>
        <a:bodyPr/>
        <a:lstStyle/>
        <a:p>
          <a:endParaRPr lang="es-HN"/>
        </a:p>
      </dgm:t>
    </dgm:pt>
    <dgm:pt modelId="{843DB9D2-80CC-4B79-9E6E-D6BFEC0BDD3C}">
      <dgm:prSet/>
      <dgm:spPr/>
      <dgm:t>
        <a:bodyPr/>
        <a:lstStyle/>
        <a:p>
          <a:pPr rtl="0"/>
          <a:r>
            <a:rPr lang="es-ES" b="1" dirty="0" smtClean="0"/>
            <a:t>Dengue, CHIK, Fiebre Amarilla</a:t>
          </a:r>
          <a:r>
            <a:rPr lang="es-ES" dirty="0" smtClean="0"/>
            <a:t>, Encefalitis Japonesa, Encefalitis de San Luis, EEE, OEE, VEE.</a:t>
          </a:r>
          <a:endParaRPr lang="es-ES" dirty="0"/>
        </a:p>
      </dgm:t>
    </dgm:pt>
    <dgm:pt modelId="{308736D1-CE15-46C4-B199-CDA1625A2BE1}" type="parTrans" cxnId="{A31645E4-61C4-47F1-A552-0F1735C36345}">
      <dgm:prSet/>
      <dgm:spPr/>
      <dgm:t>
        <a:bodyPr/>
        <a:lstStyle/>
        <a:p>
          <a:endParaRPr lang="es-HN"/>
        </a:p>
      </dgm:t>
    </dgm:pt>
    <dgm:pt modelId="{FEBF509A-4031-429A-B119-373A7DA1811E}" type="sibTrans" cxnId="{A31645E4-61C4-47F1-A552-0F1735C36345}">
      <dgm:prSet/>
      <dgm:spPr/>
      <dgm:t>
        <a:bodyPr/>
        <a:lstStyle/>
        <a:p>
          <a:endParaRPr lang="es-HN"/>
        </a:p>
      </dgm:t>
    </dgm:pt>
    <dgm:pt modelId="{293BB7DD-05F9-412E-A4CA-39D7D49F34CC}">
      <dgm:prSet/>
      <dgm:spPr/>
      <dgm:t>
        <a:bodyPr/>
        <a:lstStyle/>
        <a:p>
          <a:pPr rtl="0"/>
          <a:r>
            <a:rPr lang="es-ES" dirty="0" smtClean="0"/>
            <a:t>Garrapatas</a:t>
          </a:r>
          <a:endParaRPr lang="en-US" dirty="0"/>
        </a:p>
      </dgm:t>
    </dgm:pt>
    <dgm:pt modelId="{2E6E9322-F526-470D-855B-51D954355A02}" type="parTrans" cxnId="{17BDA3B7-EC5F-423F-BA3D-73E5F3AFC246}">
      <dgm:prSet/>
      <dgm:spPr/>
      <dgm:t>
        <a:bodyPr/>
        <a:lstStyle/>
        <a:p>
          <a:endParaRPr lang="es-HN"/>
        </a:p>
      </dgm:t>
    </dgm:pt>
    <dgm:pt modelId="{096A3763-5CC7-4422-9503-7FA617117BD7}" type="sibTrans" cxnId="{17BDA3B7-EC5F-423F-BA3D-73E5F3AFC246}">
      <dgm:prSet/>
      <dgm:spPr/>
      <dgm:t>
        <a:bodyPr/>
        <a:lstStyle/>
        <a:p>
          <a:endParaRPr lang="es-HN"/>
        </a:p>
      </dgm:t>
    </dgm:pt>
    <dgm:pt modelId="{AE6573EF-9947-42F5-AD3B-377E73B45202}">
      <dgm:prSet/>
      <dgm:spPr/>
      <dgm:t>
        <a:bodyPr/>
        <a:lstStyle/>
        <a:p>
          <a:pPr rtl="0"/>
          <a:r>
            <a:rPr lang="es-ES" dirty="0" smtClean="0"/>
            <a:t>Fiebre hemorrágica </a:t>
          </a:r>
          <a:r>
            <a:rPr lang="es-ES" dirty="0" err="1" smtClean="0"/>
            <a:t>Crimean</a:t>
          </a:r>
          <a:r>
            <a:rPr lang="es-ES" dirty="0" smtClean="0"/>
            <a:t>-Congo, otras encefalitis.</a:t>
          </a:r>
          <a:endParaRPr lang="es-ES" dirty="0"/>
        </a:p>
      </dgm:t>
    </dgm:pt>
    <dgm:pt modelId="{A0955398-227E-4E55-BD0F-A6131CEE2CEC}" type="parTrans" cxnId="{2CDB570D-CDCA-47ED-95CF-2740F1E3C409}">
      <dgm:prSet/>
      <dgm:spPr/>
      <dgm:t>
        <a:bodyPr/>
        <a:lstStyle/>
        <a:p>
          <a:endParaRPr lang="es-HN"/>
        </a:p>
      </dgm:t>
    </dgm:pt>
    <dgm:pt modelId="{FC72CE17-9576-459A-9A8C-ACB6CFC98319}" type="sibTrans" cxnId="{2CDB570D-CDCA-47ED-95CF-2740F1E3C409}">
      <dgm:prSet/>
      <dgm:spPr/>
      <dgm:t>
        <a:bodyPr/>
        <a:lstStyle/>
        <a:p>
          <a:endParaRPr lang="es-HN"/>
        </a:p>
      </dgm:t>
    </dgm:pt>
    <dgm:pt modelId="{82A3C3DC-D093-4963-9CA6-4873DC532EC3}">
      <dgm:prSet/>
      <dgm:spPr/>
      <dgm:t>
        <a:bodyPr/>
        <a:lstStyle/>
        <a:p>
          <a:pPr rtl="0"/>
          <a:r>
            <a:rPr lang="en-US" dirty="0" smtClean="0"/>
            <a:t>Sandflies</a:t>
          </a:r>
          <a:endParaRPr lang="es-ES" dirty="0"/>
        </a:p>
      </dgm:t>
    </dgm:pt>
    <dgm:pt modelId="{43F9B725-CDBC-4DE9-A8A0-60B6D0187AD1}" type="parTrans" cxnId="{5D1F3DAB-E82C-41E6-B99E-65C21CC28668}">
      <dgm:prSet/>
      <dgm:spPr/>
      <dgm:t>
        <a:bodyPr/>
        <a:lstStyle/>
        <a:p>
          <a:endParaRPr lang="es-HN"/>
        </a:p>
      </dgm:t>
    </dgm:pt>
    <dgm:pt modelId="{3BCCE47A-A5B8-4C17-A519-D0DE55F47DAB}" type="sibTrans" cxnId="{5D1F3DAB-E82C-41E6-B99E-65C21CC28668}">
      <dgm:prSet/>
      <dgm:spPr/>
      <dgm:t>
        <a:bodyPr/>
        <a:lstStyle/>
        <a:p>
          <a:endParaRPr lang="es-HN"/>
        </a:p>
      </dgm:t>
    </dgm:pt>
    <dgm:pt modelId="{1BEA5D7D-74C6-429F-BEE9-CFCD716FEEA4}">
      <dgm:prSet/>
      <dgm:spPr/>
      <dgm:t>
        <a:bodyPr/>
        <a:lstStyle/>
        <a:p>
          <a:pPr rtl="0"/>
          <a:r>
            <a:rPr lang="es-ES" dirty="0" smtClean="0"/>
            <a:t>Fiebre del Valle de </a:t>
          </a:r>
          <a:r>
            <a:rPr lang="es-ES" dirty="0" err="1" smtClean="0"/>
            <a:t>Rift</a:t>
          </a:r>
          <a:r>
            <a:rPr lang="es-ES" dirty="0" smtClean="0"/>
            <a:t>, Fiebre de la mosca de arena.</a:t>
          </a:r>
          <a:endParaRPr lang="en-US" dirty="0"/>
        </a:p>
      </dgm:t>
    </dgm:pt>
    <dgm:pt modelId="{42B306DD-70CB-46D9-8D6C-317CDD5C466D}" type="parTrans" cxnId="{861F178D-2217-4DBF-9464-6B07AB6E37A5}">
      <dgm:prSet/>
      <dgm:spPr/>
      <dgm:t>
        <a:bodyPr/>
        <a:lstStyle/>
        <a:p>
          <a:endParaRPr lang="es-HN"/>
        </a:p>
      </dgm:t>
    </dgm:pt>
    <dgm:pt modelId="{65569C60-08CC-4F36-A794-89E5D1A45AA7}" type="sibTrans" cxnId="{861F178D-2217-4DBF-9464-6B07AB6E37A5}">
      <dgm:prSet/>
      <dgm:spPr/>
      <dgm:t>
        <a:bodyPr/>
        <a:lstStyle/>
        <a:p>
          <a:endParaRPr lang="es-HN"/>
        </a:p>
      </dgm:t>
    </dgm:pt>
    <dgm:pt modelId="{3FBE6BBC-E26A-4A2F-934E-C060DD644409}" type="pres">
      <dgm:prSet presAssocID="{54D170BC-0855-4431-A897-D95DA3BABC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6ACBABC8-A7C8-4EDE-9DAF-D5AF9FDF2107}" type="pres">
      <dgm:prSet presAssocID="{4AAB4D1A-90B4-45E7-B904-9ECD48EB1F9E}" presName="linNode" presStyleCnt="0"/>
      <dgm:spPr/>
      <dgm:t>
        <a:bodyPr/>
        <a:lstStyle/>
        <a:p>
          <a:endParaRPr lang="es-HN"/>
        </a:p>
      </dgm:t>
    </dgm:pt>
    <dgm:pt modelId="{00040B89-8C6F-4214-A801-73B4694C6DAC}" type="pres">
      <dgm:prSet presAssocID="{4AAB4D1A-90B4-45E7-B904-9ECD48EB1F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0B59DAB-15DB-4B3C-AA3B-F021F8D33771}" type="pres">
      <dgm:prSet presAssocID="{4AAB4D1A-90B4-45E7-B904-9ECD48EB1F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080F1B9-C310-4C39-9615-44D053E7A4D8}" type="pres">
      <dgm:prSet presAssocID="{4DBF76D0-4B4F-4535-AE22-67CC74ABF0A7}" presName="sp" presStyleCnt="0"/>
      <dgm:spPr/>
      <dgm:t>
        <a:bodyPr/>
        <a:lstStyle/>
        <a:p>
          <a:endParaRPr lang="es-HN"/>
        </a:p>
      </dgm:t>
    </dgm:pt>
    <dgm:pt modelId="{241003A8-9132-4D2C-A4D2-CF993A763B7F}" type="pres">
      <dgm:prSet presAssocID="{293BB7DD-05F9-412E-A4CA-39D7D49F34CC}" presName="linNode" presStyleCnt="0"/>
      <dgm:spPr/>
      <dgm:t>
        <a:bodyPr/>
        <a:lstStyle/>
        <a:p>
          <a:endParaRPr lang="es-HN"/>
        </a:p>
      </dgm:t>
    </dgm:pt>
    <dgm:pt modelId="{944924BC-CB1D-4398-B616-EA3C7FF55023}" type="pres">
      <dgm:prSet presAssocID="{293BB7DD-05F9-412E-A4CA-39D7D49F34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E753048-49E9-4CE3-89FF-A1E27679F0A0}" type="pres">
      <dgm:prSet presAssocID="{293BB7DD-05F9-412E-A4CA-39D7D49F34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C9EDCFC-2433-4C3F-9A4D-0789A3CDF4D0}" type="pres">
      <dgm:prSet presAssocID="{096A3763-5CC7-4422-9503-7FA617117BD7}" presName="sp" presStyleCnt="0"/>
      <dgm:spPr/>
      <dgm:t>
        <a:bodyPr/>
        <a:lstStyle/>
        <a:p>
          <a:endParaRPr lang="es-HN"/>
        </a:p>
      </dgm:t>
    </dgm:pt>
    <dgm:pt modelId="{A5740B14-3031-4D8F-9274-09D6EEF7DFAD}" type="pres">
      <dgm:prSet presAssocID="{82A3C3DC-D093-4963-9CA6-4873DC532EC3}" presName="linNode" presStyleCnt="0"/>
      <dgm:spPr/>
      <dgm:t>
        <a:bodyPr/>
        <a:lstStyle/>
        <a:p>
          <a:endParaRPr lang="es-HN"/>
        </a:p>
      </dgm:t>
    </dgm:pt>
    <dgm:pt modelId="{698199C2-92A8-4898-9C12-79E48F8F87EE}" type="pres">
      <dgm:prSet presAssocID="{82A3C3DC-D093-4963-9CA6-4873DC532EC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C6BDB68-8E56-4FF4-8285-F218F5F31377}" type="pres">
      <dgm:prSet presAssocID="{82A3C3DC-D093-4963-9CA6-4873DC532EC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92D4367F-5133-4D69-888D-709E4459FA8C}" type="presOf" srcId="{4AAB4D1A-90B4-45E7-B904-9ECD48EB1F9E}" destId="{00040B89-8C6F-4214-A801-73B4694C6DAC}" srcOrd="0" destOrd="0" presId="urn:microsoft.com/office/officeart/2005/8/layout/vList5"/>
    <dgm:cxn modelId="{5637FEA0-6E5A-4618-85B7-D825DF50C7D1}" srcId="{54D170BC-0855-4431-A897-D95DA3BABC72}" destId="{4AAB4D1A-90B4-45E7-B904-9ECD48EB1F9E}" srcOrd="0" destOrd="0" parTransId="{91998847-8F50-4433-917C-14350B13C76F}" sibTransId="{4DBF76D0-4B4F-4535-AE22-67CC74ABF0A7}"/>
    <dgm:cxn modelId="{861F178D-2217-4DBF-9464-6B07AB6E37A5}" srcId="{82A3C3DC-D093-4963-9CA6-4873DC532EC3}" destId="{1BEA5D7D-74C6-429F-BEE9-CFCD716FEEA4}" srcOrd="0" destOrd="0" parTransId="{42B306DD-70CB-46D9-8D6C-317CDD5C466D}" sibTransId="{65569C60-08CC-4F36-A794-89E5D1A45AA7}"/>
    <dgm:cxn modelId="{20029E12-4628-494A-B5A9-955FE08BE2C8}" type="presOf" srcId="{293BB7DD-05F9-412E-A4CA-39D7D49F34CC}" destId="{944924BC-CB1D-4398-B616-EA3C7FF55023}" srcOrd="0" destOrd="0" presId="urn:microsoft.com/office/officeart/2005/8/layout/vList5"/>
    <dgm:cxn modelId="{36B7F9AC-D849-41EC-AC4E-A1FE6755BFA2}" type="presOf" srcId="{AE6573EF-9947-42F5-AD3B-377E73B45202}" destId="{5E753048-49E9-4CE3-89FF-A1E27679F0A0}" srcOrd="0" destOrd="0" presId="urn:microsoft.com/office/officeart/2005/8/layout/vList5"/>
    <dgm:cxn modelId="{2CDB570D-CDCA-47ED-95CF-2740F1E3C409}" srcId="{293BB7DD-05F9-412E-A4CA-39D7D49F34CC}" destId="{AE6573EF-9947-42F5-AD3B-377E73B45202}" srcOrd="0" destOrd="0" parTransId="{A0955398-227E-4E55-BD0F-A6131CEE2CEC}" sibTransId="{FC72CE17-9576-459A-9A8C-ACB6CFC98319}"/>
    <dgm:cxn modelId="{250761E9-CA89-4FB5-8F4D-CC83C57A2BFE}" type="presOf" srcId="{843DB9D2-80CC-4B79-9E6E-D6BFEC0BDD3C}" destId="{00B59DAB-15DB-4B3C-AA3B-F021F8D33771}" srcOrd="0" destOrd="0" presId="urn:microsoft.com/office/officeart/2005/8/layout/vList5"/>
    <dgm:cxn modelId="{5D1F3DAB-E82C-41E6-B99E-65C21CC28668}" srcId="{54D170BC-0855-4431-A897-D95DA3BABC72}" destId="{82A3C3DC-D093-4963-9CA6-4873DC532EC3}" srcOrd="2" destOrd="0" parTransId="{43F9B725-CDBC-4DE9-A8A0-60B6D0187AD1}" sibTransId="{3BCCE47A-A5B8-4C17-A519-D0DE55F47DAB}"/>
    <dgm:cxn modelId="{4457046D-4983-458C-8899-467D4705AD85}" type="presOf" srcId="{54D170BC-0855-4431-A897-D95DA3BABC72}" destId="{3FBE6BBC-E26A-4A2F-934E-C060DD644409}" srcOrd="0" destOrd="0" presId="urn:microsoft.com/office/officeart/2005/8/layout/vList5"/>
    <dgm:cxn modelId="{A31645E4-61C4-47F1-A552-0F1735C36345}" srcId="{4AAB4D1A-90B4-45E7-B904-9ECD48EB1F9E}" destId="{843DB9D2-80CC-4B79-9E6E-D6BFEC0BDD3C}" srcOrd="0" destOrd="0" parTransId="{308736D1-CE15-46C4-B199-CDA1625A2BE1}" sibTransId="{FEBF509A-4031-429A-B119-373A7DA1811E}"/>
    <dgm:cxn modelId="{B2040B59-E833-48B1-A816-08415120360A}" type="presOf" srcId="{82A3C3DC-D093-4963-9CA6-4873DC532EC3}" destId="{698199C2-92A8-4898-9C12-79E48F8F87EE}" srcOrd="0" destOrd="0" presId="urn:microsoft.com/office/officeart/2005/8/layout/vList5"/>
    <dgm:cxn modelId="{7A9B7EAE-76FF-466D-AAE0-A1229EE90873}" type="presOf" srcId="{1BEA5D7D-74C6-429F-BEE9-CFCD716FEEA4}" destId="{8C6BDB68-8E56-4FF4-8285-F218F5F31377}" srcOrd="0" destOrd="0" presId="urn:microsoft.com/office/officeart/2005/8/layout/vList5"/>
    <dgm:cxn modelId="{17BDA3B7-EC5F-423F-BA3D-73E5F3AFC246}" srcId="{54D170BC-0855-4431-A897-D95DA3BABC72}" destId="{293BB7DD-05F9-412E-A4CA-39D7D49F34CC}" srcOrd="1" destOrd="0" parTransId="{2E6E9322-F526-470D-855B-51D954355A02}" sibTransId="{096A3763-5CC7-4422-9503-7FA617117BD7}"/>
    <dgm:cxn modelId="{0FAA2CE0-34B2-415B-8F47-720A0F439475}" type="presParOf" srcId="{3FBE6BBC-E26A-4A2F-934E-C060DD644409}" destId="{6ACBABC8-A7C8-4EDE-9DAF-D5AF9FDF2107}" srcOrd="0" destOrd="0" presId="urn:microsoft.com/office/officeart/2005/8/layout/vList5"/>
    <dgm:cxn modelId="{8E7129FA-FD0B-4617-AAD5-6D43511B11FF}" type="presParOf" srcId="{6ACBABC8-A7C8-4EDE-9DAF-D5AF9FDF2107}" destId="{00040B89-8C6F-4214-A801-73B4694C6DAC}" srcOrd="0" destOrd="0" presId="urn:microsoft.com/office/officeart/2005/8/layout/vList5"/>
    <dgm:cxn modelId="{1F371423-15AD-4004-8B6B-20BF0BA82BE1}" type="presParOf" srcId="{6ACBABC8-A7C8-4EDE-9DAF-D5AF9FDF2107}" destId="{00B59DAB-15DB-4B3C-AA3B-F021F8D33771}" srcOrd="1" destOrd="0" presId="urn:microsoft.com/office/officeart/2005/8/layout/vList5"/>
    <dgm:cxn modelId="{CADD17F9-710E-42F6-80EC-ED264781435D}" type="presParOf" srcId="{3FBE6BBC-E26A-4A2F-934E-C060DD644409}" destId="{5080F1B9-C310-4C39-9615-44D053E7A4D8}" srcOrd="1" destOrd="0" presId="urn:microsoft.com/office/officeart/2005/8/layout/vList5"/>
    <dgm:cxn modelId="{A7A0DBD8-5A5C-441C-8015-95A86A8DF1FA}" type="presParOf" srcId="{3FBE6BBC-E26A-4A2F-934E-C060DD644409}" destId="{241003A8-9132-4D2C-A4D2-CF993A763B7F}" srcOrd="2" destOrd="0" presId="urn:microsoft.com/office/officeart/2005/8/layout/vList5"/>
    <dgm:cxn modelId="{4CAC328C-FFE9-45E2-AA8D-CB7D607AAEF3}" type="presParOf" srcId="{241003A8-9132-4D2C-A4D2-CF993A763B7F}" destId="{944924BC-CB1D-4398-B616-EA3C7FF55023}" srcOrd="0" destOrd="0" presId="urn:microsoft.com/office/officeart/2005/8/layout/vList5"/>
    <dgm:cxn modelId="{474EC4A1-954B-4B2A-85D4-D9AE922FD7A6}" type="presParOf" srcId="{241003A8-9132-4D2C-A4D2-CF993A763B7F}" destId="{5E753048-49E9-4CE3-89FF-A1E27679F0A0}" srcOrd="1" destOrd="0" presId="urn:microsoft.com/office/officeart/2005/8/layout/vList5"/>
    <dgm:cxn modelId="{6A478DFF-C1D5-40CD-9F9B-1EA5F19C0303}" type="presParOf" srcId="{3FBE6BBC-E26A-4A2F-934E-C060DD644409}" destId="{DC9EDCFC-2433-4C3F-9A4D-0789A3CDF4D0}" srcOrd="3" destOrd="0" presId="urn:microsoft.com/office/officeart/2005/8/layout/vList5"/>
    <dgm:cxn modelId="{DE294F40-0057-4E62-93D1-708FCDFCC54E}" type="presParOf" srcId="{3FBE6BBC-E26A-4A2F-934E-C060DD644409}" destId="{A5740B14-3031-4D8F-9274-09D6EEF7DFAD}" srcOrd="4" destOrd="0" presId="urn:microsoft.com/office/officeart/2005/8/layout/vList5"/>
    <dgm:cxn modelId="{C29D17C6-EC30-4711-A716-FE9DCB49BA62}" type="presParOf" srcId="{A5740B14-3031-4D8F-9274-09D6EEF7DFAD}" destId="{698199C2-92A8-4898-9C12-79E48F8F87EE}" srcOrd="0" destOrd="0" presId="urn:microsoft.com/office/officeart/2005/8/layout/vList5"/>
    <dgm:cxn modelId="{4207BBF7-66DF-47AA-A5B4-1FFAE69CEE2A}" type="presParOf" srcId="{A5740B14-3031-4D8F-9274-09D6EEF7DFAD}" destId="{8C6BDB68-8E56-4FF4-8285-F218F5F313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53B65-7F61-4E40-B37F-1B354790C54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71AAEA66-8351-440E-957E-42B81FEF3EA6}">
      <dgm:prSet phldrT="[Texto]"/>
      <dgm:spPr/>
      <dgm:t>
        <a:bodyPr/>
        <a:lstStyle/>
        <a:p>
          <a:r>
            <a:rPr lang="es-HN" dirty="0" smtClean="0"/>
            <a:t>Fase Aguda</a:t>
          </a:r>
          <a:endParaRPr lang="es-HN" dirty="0"/>
        </a:p>
      </dgm:t>
    </dgm:pt>
    <dgm:pt modelId="{033B62A2-F31A-4EAF-B6AE-FA6B49C4FA4A}" type="parTrans" cxnId="{2FE53F65-1953-4448-9278-442D54467594}">
      <dgm:prSet/>
      <dgm:spPr/>
      <dgm:t>
        <a:bodyPr/>
        <a:lstStyle/>
        <a:p>
          <a:endParaRPr lang="es-HN"/>
        </a:p>
      </dgm:t>
    </dgm:pt>
    <dgm:pt modelId="{32D79178-216B-4A6D-925B-A08CB2EE6C72}" type="sibTrans" cxnId="{2FE53F65-1953-4448-9278-442D54467594}">
      <dgm:prSet/>
      <dgm:spPr/>
      <dgm:t>
        <a:bodyPr/>
        <a:lstStyle/>
        <a:p>
          <a:endParaRPr lang="es-HN"/>
        </a:p>
      </dgm:t>
    </dgm:pt>
    <dgm:pt modelId="{DA1E1C8F-996F-44B2-80F2-F736A1BA9B91}">
      <dgm:prSet phldrT="[Texto]"/>
      <dgm:spPr/>
      <dgm:t>
        <a:bodyPr/>
        <a:lstStyle/>
        <a:p>
          <a:r>
            <a:rPr lang="es-HN" dirty="0" smtClean="0"/>
            <a:t>Fase Subaguda</a:t>
          </a:r>
          <a:endParaRPr lang="es-HN" dirty="0"/>
        </a:p>
      </dgm:t>
    </dgm:pt>
    <dgm:pt modelId="{9B933CDA-8126-406F-A0B4-2DF58D981951}" type="parTrans" cxnId="{9D31A3C5-089A-4243-BA70-B2C63C5D44DF}">
      <dgm:prSet/>
      <dgm:spPr/>
      <dgm:t>
        <a:bodyPr/>
        <a:lstStyle/>
        <a:p>
          <a:endParaRPr lang="es-HN"/>
        </a:p>
      </dgm:t>
    </dgm:pt>
    <dgm:pt modelId="{EA90AB1B-426F-4EA9-A009-4A4ED118E866}" type="sibTrans" cxnId="{9D31A3C5-089A-4243-BA70-B2C63C5D44DF}">
      <dgm:prSet/>
      <dgm:spPr/>
      <dgm:t>
        <a:bodyPr/>
        <a:lstStyle/>
        <a:p>
          <a:endParaRPr lang="es-HN"/>
        </a:p>
      </dgm:t>
    </dgm:pt>
    <dgm:pt modelId="{0D38677E-DFC6-4232-8BD6-CD667070C318}">
      <dgm:prSet phldrT="[Texto]"/>
      <dgm:spPr/>
      <dgm:t>
        <a:bodyPr/>
        <a:lstStyle/>
        <a:p>
          <a:r>
            <a:rPr lang="es-HN" dirty="0" smtClean="0"/>
            <a:t>Fase Crónica</a:t>
          </a:r>
          <a:endParaRPr lang="es-HN" dirty="0"/>
        </a:p>
      </dgm:t>
    </dgm:pt>
    <dgm:pt modelId="{2943197C-D679-4172-9A22-31800C911EA4}" type="parTrans" cxnId="{28E788F5-91F9-4277-80BC-830220EF75C5}">
      <dgm:prSet/>
      <dgm:spPr/>
      <dgm:t>
        <a:bodyPr/>
        <a:lstStyle/>
        <a:p>
          <a:endParaRPr lang="es-HN"/>
        </a:p>
      </dgm:t>
    </dgm:pt>
    <dgm:pt modelId="{D6AD0C30-BD29-4502-869D-E9B6A477E2D2}" type="sibTrans" cxnId="{28E788F5-91F9-4277-80BC-830220EF75C5}">
      <dgm:prSet/>
      <dgm:spPr/>
      <dgm:t>
        <a:bodyPr/>
        <a:lstStyle/>
        <a:p>
          <a:endParaRPr lang="es-HN"/>
        </a:p>
      </dgm:t>
    </dgm:pt>
    <dgm:pt modelId="{67063AF1-FE6D-4C66-B706-DDF046DA0103}" type="pres">
      <dgm:prSet presAssocID="{16E53B65-7F61-4E40-B37F-1B354790C54C}" presName="Name0" presStyleCnt="0">
        <dgm:presLayoutVars>
          <dgm:dir/>
          <dgm:resizeHandles val="exact"/>
        </dgm:presLayoutVars>
      </dgm:prSet>
      <dgm:spPr/>
    </dgm:pt>
    <dgm:pt modelId="{4A65F503-959C-452C-9417-1DF8578721F2}" type="pres">
      <dgm:prSet presAssocID="{71AAEA66-8351-440E-957E-42B81FEF3E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2076CD4-633D-4F67-A207-CB33D4A9F469}" type="pres">
      <dgm:prSet presAssocID="{32D79178-216B-4A6D-925B-A08CB2EE6C72}" presName="sibTrans" presStyleLbl="sibTrans2D1" presStyleIdx="0" presStyleCnt="2"/>
      <dgm:spPr/>
      <dgm:t>
        <a:bodyPr/>
        <a:lstStyle/>
        <a:p>
          <a:endParaRPr lang="es-HN"/>
        </a:p>
      </dgm:t>
    </dgm:pt>
    <dgm:pt modelId="{85CD88AA-793F-43C1-A727-81D76BED1007}" type="pres">
      <dgm:prSet presAssocID="{32D79178-216B-4A6D-925B-A08CB2EE6C72}" presName="connectorText" presStyleLbl="sibTrans2D1" presStyleIdx="0" presStyleCnt="2"/>
      <dgm:spPr/>
      <dgm:t>
        <a:bodyPr/>
        <a:lstStyle/>
        <a:p>
          <a:endParaRPr lang="es-HN"/>
        </a:p>
      </dgm:t>
    </dgm:pt>
    <dgm:pt modelId="{5EDC5737-48CA-4E8E-B961-9BB960EEFDAB}" type="pres">
      <dgm:prSet presAssocID="{DA1E1C8F-996F-44B2-80F2-F736A1BA9B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595E626-C177-4B44-92FB-D4F5E973293D}" type="pres">
      <dgm:prSet presAssocID="{EA90AB1B-426F-4EA9-A009-4A4ED118E866}" presName="sibTrans" presStyleLbl="sibTrans2D1" presStyleIdx="1" presStyleCnt="2"/>
      <dgm:spPr/>
      <dgm:t>
        <a:bodyPr/>
        <a:lstStyle/>
        <a:p>
          <a:endParaRPr lang="es-HN"/>
        </a:p>
      </dgm:t>
    </dgm:pt>
    <dgm:pt modelId="{DB1A6735-500C-4F85-8D40-909CAF78597D}" type="pres">
      <dgm:prSet presAssocID="{EA90AB1B-426F-4EA9-A009-4A4ED118E866}" presName="connectorText" presStyleLbl="sibTrans2D1" presStyleIdx="1" presStyleCnt="2"/>
      <dgm:spPr/>
      <dgm:t>
        <a:bodyPr/>
        <a:lstStyle/>
        <a:p>
          <a:endParaRPr lang="es-HN"/>
        </a:p>
      </dgm:t>
    </dgm:pt>
    <dgm:pt modelId="{C21DA019-051A-462B-BA25-63A803741C16}" type="pres">
      <dgm:prSet presAssocID="{0D38677E-DFC6-4232-8BD6-CD667070C3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9D31A3C5-089A-4243-BA70-B2C63C5D44DF}" srcId="{16E53B65-7F61-4E40-B37F-1B354790C54C}" destId="{DA1E1C8F-996F-44B2-80F2-F736A1BA9B91}" srcOrd="1" destOrd="0" parTransId="{9B933CDA-8126-406F-A0B4-2DF58D981951}" sibTransId="{EA90AB1B-426F-4EA9-A009-4A4ED118E866}"/>
    <dgm:cxn modelId="{361FA4BF-56C3-4681-AC07-4C340803C506}" type="presOf" srcId="{16E53B65-7F61-4E40-B37F-1B354790C54C}" destId="{67063AF1-FE6D-4C66-B706-DDF046DA0103}" srcOrd="0" destOrd="0" presId="urn:microsoft.com/office/officeart/2005/8/layout/process1"/>
    <dgm:cxn modelId="{EFCAA0C9-D83A-44AE-A99D-03C8009ED025}" type="presOf" srcId="{0D38677E-DFC6-4232-8BD6-CD667070C318}" destId="{C21DA019-051A-462B-BA25-63A803741C16}" srcOrd="0" destOrd="0" presId="urn:microsoft.com/office/officeart/2005/8/layout/process1"/>
    <dgm:cxn modelId="{E552916B-3C01-4B8A-9E01-37254BA2B545}" type="presOf" srcId="{32D79178-216B-4A6D-925B-A08CB2EE6C72}" destId="{C2076CD4-633D-4F67-A207-CB33D4A9F469}" srcOrd="0" destOrd="0" presId="urn:microsoft.com/office/officeart/2005/8/layout/process1"/>
    <dgm:cxn modelId="{F7FFD15E-47B8-4119-B624-46BB0E4C623F}" type="presOf" srcId="{EA90AB1B-426F-4EA9-A009-4A4ED118E866}" destId="{6595E626-C177-4B44-92FB-D4F5E973293D}" srcOrd="0" destOrd="0" presId="urn:microsoft.com/office/officeart/2005/8/layout/process1"/>
    <dgm:cxn modelId="{2FE53F65-1953-4448-9278-442D54467594}" srcId="{16E53B65-7F61-4E40-B37F-1B354790C54C}" destId="{71AAEA66-8351-440E-957E-42B81FEF3EA6}" srcOrd="0" destOrd="0" parTransId="{033B62A2-F31A-4EAF-B6AE-FA6B49C4FA4A}" sibTransId="{32D79178-216B-4A6D-925B-A08CB2EE6C72}"/>
    <dgm:cxn modelId="{A9011E7C-CFA2-4D6B-A415-C95718AEBC34}" type="presOf" srcId="{DA1E1C8F-996F-44B2-80F2-F736A1BA9B91}" destId="{5EDC5737-48CA-4E8E-B961-9BB960EEFDAB}" srcOrd="0" destOrd="0" presId="urn:microsoft.com/office/officeart/2005/8/layout/process1"/>
    <dgm:cxn modelId="{BDD31D43-2F2B-4F21-A6EE-EB09C74CCDAF}" type="presOf" srcId="{EA90AB1B-426F-4EA9-A009-4A4ED118E866}" destId="{DB1A6735-500C-4F85-8D40-909CAF78597D}" srcOrd="1" destOrd="0" presId="urn:microsoft.com/office/officeart/2005/8/layout/process1"/>
    <dgm:cxn modelId="{E19FCFB3-5CC0-4600-87AB-9B61AE370CA0}" type="presOf" srcId="{71AAEA66-8351-440E-957E-42B81FEF3EA6}" destId="{4A65F503-959C-452C-9417-1DF8578721F2}" srcOrd="0" destOrd="0" presId="urn:microsoft.com/office/officeart/2005/8/layout/process1"/>
    <dgm:cxn modelId="{28E788F5-91F9-4277-80BC-830220EF75C5}" srcId="{16E53B65-7F61-4E40-B37F-1B354790C54C}" destId="{0D38677E-DFC6-4232-8BD6-CD667070C318}" srcOrd="2" destOrd="0" parTransId="{2943197C-D679-4172-9A22-31800C911EA4}" sibTransId="{D6AD0C30-BD29-4502-869D-E9B6A477E2D2}"/>
    <dgm:cxn modelId="{0508F364-A336-4B47-90B4-7ED4D5F8E808}" type="presOf" srcId="{32D79178-216B-4A6D-925B-A08CB2EE6C72}" destId="{85CD88AA-793F-43C1-A727-81D76BED1007}" srcOrd="1" destOrd="0" presId="urn:microsoft.com/office/officeart/2005/8/layout/process1"/>
    <dgm:cxn modelId="{D74720FA-D9B3-4132-BEE6-1EE6DFA22443}" type="presParOf" srcId="{67063AF1-FE6D-4C66-B706-DDF046DA0103}" destId="{4A65F503-959C-452C-9417-1DF8578721F2}" srcOrd="0" destOrd="0" presId="urn:microsoft.com/office/officeart/2005/8/layout/process1"/>
    <dgm:cxn modelId="{E72742B5-44AB-4B0D-8D5D-7AB9B728E99F}" type="presParOf" srcId="{67063AF1-FE6D-4C66-B706-DDF046DA0103}" destId="{C2076CD4-633D-4F67-A207-CB33D4A9F469}" srcOrd="1" destOrd="0" presId="urn:microsoft.com/office/officeart/2005/8/layout/process1"/>
    <dgm:cxn modelId="{ED1E8E34-77DA-4914-B07A-50BBA65E2B29}" type="presParOf" srcId="{C2076CD4-633D-4F67-A207-CB33D4A9F469}" destId="{85CD88AA-793F-43C1-A727-81D76BED1007}" srcOrd="0" destOrd="0" presId="urn:microsoft.com/office/officeart/2005/8/layout/process1"/>
    <dgm:cxn modelId="{6F0EE4CC-B627-4EBA-BC35-B63ED4DF86D3}" type="presParOf" srcId="{67063AF1-FE6D-4C66-B706-DDF046DA0103}" destId="{5EDC5737-48CA-4E8E-B961-9BB960EEFDAB}" srcOrd="2" destOrd="0" presId="urn:microsoft.com/office/officeart/2005/8/layout/process1"/>
    <dgm:cxn modelId="{318EA5D8-CF3F-4D8D-B183-A4764E55F344}" type="presParOf" srcId="{67063AF1-FE6D-4C66-B706-DDF046DA0103}" destId="{6595E626-C177-4B44-92FB-D4F5E973293D}" srcOrd="3" destOrd="0" presId="urn:microsoft.com/office/officeart/2005/8/layout/process1"/>
    <dgm:cxn modelId="{5D905560-515B-4DCB-8B6B-6FB200734B2A}" type="presParOf" srcId="{6595E626-C177-4B44-92FB-D4F5E973293D}" destId="{DB1A6735-500C-4F85-8D40-909CAF78597D}" srcOrd="0" destOrd="0" presId="urn:microsoft.com/office/officeart/2005/8/layout/process1"/>
    <dgm:cxn modelId="{AE8F8DB6-3BC7-4B9D-8171-28C67CF203F4}" type="presParOf" srcId="{67063AF1-FE6D-4C66-B706-DDF046DA0103}" destId="{C21DA019-051A-462B-BA25-63A803741C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5F503-959C-452C-9417-1DF8578721F2}">
      <dsp:nvSpPr>
        <dsp:cNvPr id="0" name=""/>
        <dsp:cNvSpPr/>
      </dsp:nvSpPr>
      <dsp:spPr>
        <a:xfrm>
          <a:off x="6969" y="248201"/>
          <a:ext cx="2083073" cy="1249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300" kern="1200" dirty="0" smtClean="0"/>
            <a:t>Fase Aguda</a:t>
          </a:r>
          <a:endParaRPr lang="es-HN" sz="3300" kern="1200" dirty="0"/>
        </a:p>
      </dsp:txBody>
      <dsp:txXfrm>
        <a:off x="43576" y="284808"/>
        <a:ext cx="2009859" cy="1176630"/>
      </dsp:txXfrm>
    </dsp:sp>
    <dsp:sp modelId="{C2076CD4-633D-4F67-A207-CB33D4A9F469}">
      <dsp:nvSpPr>
        <dsp:cNvPr id="0" name=""/>
        <dsp:cNvSpPr/>
      </dsp:nvSpPr>
      <dsp:spPr>
        <a:xfrm>
          <a:off x="2298350" y="614822"/>
          <a:ext cx="441611" cy="516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200" kern="1200"/>
        </a:p>
      </dsp:txBody>
      <dsp:txXfrm>
        <a:off x="2298350" y="718142"/>
        <a:ext cx="309128" cy="309962"/>
      </dsp:txXfrm>
    </dsp:sp>
    <dsp:sp modelId="{5EDC5737-48CA-4E8E-B961-9BB960EEFDAB}">
      <dsp:nvSpPr>
        <dsp:cNvPr id="0" name=""/>
        <dsp:cNvSpPr/>
      </dsp:nvSpPr>
      <dsp:spPr>
        <a:xfrm>
          <a:off x="2923272" y="248201"/>
          <a:ext cx="2083073" cy="124984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300" kern="1200" dirty="0" smtClean="0"/>
            <a:t>Fase Subaguda</a:t>
          </a:r>
          <a:endParaRPr lang="es-HN" sz="3300" kern="1200" dirty="0"/>
        </a:p>
      </dsp:txBody>
      <dsp:txXfrm>
        <a:off x="2959879" y="284808"/>
        <a:ext cx="2009859" cy="1176630"/>
      </dsp:txXfrm>
    </dsp:sp>
    <dsp:sp modelId="{6595E626-C177-4B44-92FB-D4F5E973293D}">
      <dsp:nvSpPr>
        <dsp:cNvPr id="0" name=""/>
        <dsp:cNvSpPr/>
      </dsp:nvSpPr>
      <dsp:spPr>
        <a:xfrm>
          <a:off x="5214653" y="614822"/>
          <a:ext cx="441611" cy="516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200" kern="1200"/>
        </a:p>
      </dsp:txBody>
      <dsp:txXfrm>
        <a:off x="5214653" y="718142"/>
        <a:ext cx="309128" cy="309962"/>
      </dsp:txXfrm>
    </dsp:sp>
    <dsp:sp modelId="{C21DA019-051A-462B-BA25-63A803741C16}">
      <dsp:nvSpPr>
        <dsp:cNvPr id="0" name=""/>
        <dsp:cNvSpPr/>
      </dsp:nvSpPr>
      <dsp:spPr>
        <a:xfrm>
          <a:off x="5839575" y="248201"/>
          <a:ext cx="2083073" cy="124984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300" kern="1200" dirty="0" smtClean="0"/>
            <a:t>Fase Crónica</a:t>
          </a:r>
          <a:endParaRPr lang="es-HN" sz="3300" kern="1200" dirty="0"/>
        </a:p>
      </dsp:txBody>
      <dsp:txXfrm>
        <a:off x="5876182" y="284808"/>
        <a:ext cx="2009859" cy="1176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20EBD-5AF0-4FB2-B474-9B533D39D37D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EAFF9-B960-4E61-808C-D9568A898B44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3789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34762-BB60-44FB-9721-C8DF5F21009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32101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A5FEA-1FA4-4969-A6BA-5EE2B778A71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79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33014-3D3D-4254-992D-A4BCB7D84B1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557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48288-E0E9-491C-A394-3959E546DBF2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93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11D30-2937-485B-8142-0ED49B3956E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71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2C1A8-39DC-4E69-82B3-B49C30FD3802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401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98B0-7AB2-49FF-B0C4-3EBE268A4B66}" type="datetimeFigureOut">
              <a:rPr lang="es-HN" smtClean="0"/>
              <a:pPr/>
              <a:t>9/2/2016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B25B-3341-4CD9-8274-5B1D221CAF6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n/url?sa=i&amp;rct=j&amp;q=&amp;esrc=s&amp;source=images&amp;cd=&amp;cad=rja&amp;uact=8&amp;docid=qRMvWLCZP8oIGM&amp;tbnid=mR7aVa7nHeDxTM:&amp;ved=0CAUQjRw&amp;url=http://aiepsfile.com/tag/design-frames-wallpaper&amp;ei=eZmpU8urLejM8wH884DQBQ&amp;bvm=bv.69620078,d.cWc&amp;psig=AFQjCNFBw_96cgNj7KdlNYIJn_E0OIKsjw&amp;ust=140371004550368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n/url?sa=i&amp;rct=j&amp;q=&amp;esrc=s&amp;source=images&amp;cd=&amp;cad=rja&amp;uact=8&amp;docid=Gb-UqSlZbUzIAM&amp;tbnid=hADF5gEAVegUDM:&amp;ved=0CAUQjRw&amp;url=http://www.tipharma.com/pharmaceutical-news.html?tx_ttnews%5btt_news%5d=496&amp;cHash=09ba714f0841b8c21b234ba7ed798a50&amp;ei=gZSoU6iyIojN8wHn0ICIAw&amp;bvm=bv.69411363,d.cWc&amp;psig=AFQjCNH0gO5LUE4pqE6DsvAZ_ThJsE15Aw&amp;ust=14036325213238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hn/url?sa=i&amp;rct=j&amp;q=&amp;esrc=s&amp;source=images&amp;cd=&amp;cad=rja&amp;uact=8&amp;docid=8FAmRMAjYe522M&amp;tbnid=7NhZHOe1oCLzUM:&amp;ved=0CAUQjRw&amp;url=https://www.research.a-star.edu.sg/research/6184&amp;ei=ilKoU5LJDLDU8gGY2ICYBg&amp;bvm=bv.69411363,d.cWc&amp;psig=AFQjCNEJ_K-oEhVdUvqPKJz951QeoZ6Qmw&amp;ust=140362650234672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n/url?sa=i&amp;rct=j&amp;q=&amp;esrc=s&amp;source=images&amp;cd=&amp;cad=rja&amp;uact=8&amp;docid=tOcQiNyYPnBHhM&amp;tbnid=3m7_0-8xkoRdCM:&amp;ved=0CAUQjRw&amp;url=http://hqtexture.com/vektory/priroda/2555-green_leave_frame_299-mb.html&amp;ei=tpupU4GLGsqc8QGbtYH4BA&amp;bvm=bv.69620078,d.cWc&amp;psig=AFQjCNFBw_96cgNj7KdlNYIJn_E0OIKsjw&amp;ust=140371004550368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twitterevolutions.com/bgs/leaves-re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4878259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>
            <a:noAutofit/>
          </a:bodyPr>
          <a:lstStyle/>
          <a:p>
            <a:r>
              <a:rPr lang="es-ES_tradnl" altLang="zh-TW" sz="7000" b="1" dirty="0" smtClean="0">
                <a:latin typeface="Century Gothic" pitchFamily="34" charset="0"/>
                <a:ea typeface="新細明體" charset="-120"/>
              </a:rPr>
              <a:t>Virus Transmitidos por Artrópodos</a:t>
            </a:r>
            <a:endParaRPr lang="es-HN" sz="7000" dirty="0">
              <a:latin typeface="Century Gothic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/>
          </a:bodyPr>
          <a:lstStyle/>
          <a:p>
            <a:r>
              <a:rPr lang="es-ES_tradnl" altLang="zh-TW" b="1" dirty="0" smtClean="0">
                <a:solidFill>
                  <a:srgbClr val="006600"/>
                </a:solidFill>
                <a:ea typeface="新細明體" charset="-120"/>
              </a:rPr>
              <a:t>Dra Ivette Lorenzana de Rivera </a:t>
            </a:r>
            <a:r>
              <a:rPr lang="es-ES_tradnl" altLang="zh-TW" b="1" dirty="0" err="1" smtClean="0">
                <a:solidFill>
                  <a:srgbClr val="006600"/>
                </a:solidFill>
                <a:ea typeface="新細明體" charset="-120"/>
              </a:rPr>
              <a:t>MSc</a:t>
            </a:r>
            <a:r>
              <a:rPr lang="es-ES_tradnl" altLang="zh-TW" b="1" dirty="0" smtClean="0">
                <a:solidFill>
                  <a:srgbClr val="006600"/>
                </a:solidFill>
                <a:ea typeface="新細明體" charset="-120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803696"/>
            <a:ext cx="1390008" cy="191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s-HN" b="1" dirty="0" smtClean="0">
                <a:latin typeface="Century Gothic" pitchFamily="34" charset="0"/>
              </a:rPr>
              <a:t>VIRUS CHIKUNGUNYA</a:t>
            </a:r>
            <a:endParaRPr lang="es-HN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HN" b="1" dirty="0" smtClean="0">
                <a:solidFill>
                  <a:srgbClr val="006600"/>
                </a:solidFill>
              </a:rPr>
              <a:t>Clasificación: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Familia: Togaviridae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Genero: Alfavirus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Virus ARN de cadena sencilla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endParaRPr lang="es-HN" dirty="0"/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/>
              <a:t> El nombre Chikungunya deriva de una palabra en Makonde, idioma de un grupo étnico en Tanzania que significa, “</a:t>
            </a:r>
            <a:r>
              <a:rPr lang="es-HN" b="1" dirty="0">
                <a:solidFill>
                  <a:srgbClr val="006600"/>
                </a:solidFill>
              </a:rPr>
              <a:t>aquel que se </a:t>
            </a:r>
            <a:r>
              <a:rPr lang="es-HN" b="1" dirty="0" smtClean="0">
                <a:solidFill>
                  <a:srgbClr val="006600"/>
                </a:solidFill>
              </a:rPr>
              <a:t>encorva</a:t>
            </a:r>
            <a:r>
              <a:rPr lang="es-HN" dirty="0" smtClean="0"/>
              <a:t>” </a:t>
            </a:r>
            <a:endParaRPr lang="es-ES" dirty="0" smtClean="0"/>
          </a:p>
        </p:txBody>
      </p:sp>
      <p:pic>
        <p:nvPicPr>
          <p:cNvPr id="17410" name="Picture 2" descr="http://www.tipharma.com/uploads/RTEmagicC_chikungunya.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1759445"/>
            <a:ext cx="2125304" cy="210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b="1" dirty="0" smtClean="0">
                <a:latin typeface="Century Gothic" pitchFamily="34" charset="0"/>
              </a:rPr>
              <a:t>Diseminación del CHIKV</a:t>
            </a:r>
            <a:endParaRPr lang="es-HN" b="1" dirty="0">
              <a:latin typeface="Century Gothic" pitchFamily="34" charset="0"/>
            </a:endParaRPr>
          </a:p>
        </p:txBody>
      </p:sp>
      <p:grpSp>
        <p:nvGrpSpPr>
          <p:cNvPr id="3" name="23 Grupo"/>
          <p:cNvGrpSpPr/>
          <p:nvPr/>
        </p:nvGrpSpPr>
        <p:grpSpPr>
          <a:xfrm>
            <a:off x="1785918" y="1428736"/>
            <a:ext cx="5572164" cy="5286412"/>
            <a:chOff x="1785918" y="1142984"/>
            <a:chExt cx="5572164" cy="5286412"/>
          </a:xfrm>
        </p:grpSpPr>
        <p:pic>
          <p:nvPicPr>
            <p:cNvPr id="4" name="Picture 35" descr="nrmicro2368-f2"/>
            <p:cNvPicPr>
              <a:picLocks noChangeAspect="1" noChangeArrowheads="1"/>
            </p:cNvPicPr>
            <p:nvPr/>
          </p:nvPicPr>
          <p:blipFill>
            <a:blip r:embed="rId4" cstate="print"/>
            <a:srcRect b="6249"/>
            <a:stretch>
              <a:fillRect/>
            </a:stretch>
          </p:blipFill>
          <p:spPr bwMode="auto">
            <a:xfrm>
              <a:off x="1981213" y="1285860"/>
              <a:ext cx="4448175" cy="5143536"/>
            </a:xfrm>
            <a:prstGeom prst="rect">
              <a:avLst/>
            </a:prstGeom>
            <a:noFill/>
          </p:spPr>
        </p:pic>
        <p:sp>
          <p:nvSpPr>
            <p:cNvPr id="21" name="20 Llamada rectangular"/>
            <p:cNvSpPr/>
            <p:nvPr/>
          </p:nvSpPr>
          <p:spPr>
            <a:xfrm>
              <a:off x="5500694" y="3429000"/>
              <a:ext cx="928694" cy="285752"/>
            </a:xfrm>
            <a:prstGeom prst="wedgeRectCallout">
              <a:avLst>
                <a:gd name="adj1" fmla="val -87443"/>
                <a:gd name="adj2" fmla="val -269195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79388">
                <a:buClr>
                  <a:srgbClr val="006600"/>
                </a:buClr>
              </a:pPr>
              <a:endParaRPr lang="es-E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9 Llamada rectangular"/>
            <p:cNvSpPr/>
            <p:nvPr/>
          </p:nvSpPr>
          <p:spPr>
            <a:xfrm>
              <a:off x="4000496" y="1142984"/>
              <a:ext cx="1928794" cy="500066"/>
            </a:xfrm>
            <a:prstGeom prst="wedgeRectCallout">
              <a:avLst>
                <a:gd name="adj1" fmla="val -97690"/>
                <a:gd name="adj2" fmla="val 7635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</a:rPr>
                <a:t>CHIKV se replica en la piel, en los fibroblastos</a:t>
              </a:r>
              <a:endParaRPr lang="es-HN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10 Llamada rectangular"/>
            <p:cNvSpPr/>
            <p:nvPr/>
          </p:nvSpPr>
          <p:spPr>
            <a:xfrm flipH="1">
              <a:off x="2357422" y="3357562"/>
              <a:ext cx="1357322" cy="500066"/>
            </a:xfrm>
            <a:prstGeom prst="wedgeRectCallout">
              <a:avLst>
                <a:gd name="adj1" fmla="val -99756"/>
                <a:gd name="adj2" fmla="val -8099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</a:rPr>
                <a:t>Hígado: </a:t>
              </a:r>
              <a:r>
                <a:rPr lang="es-ES" sz="1400" dirty="0" smtClean="0">
                  <a:solidFill>
                    <a:schemeClr val="tx1"/>
                  </a:solidFill>
                </a:rPr>
                <a:t>Células endoteliales</a:t>
              </a:r>
              <a:endParaRPr lang="es-HN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11 Llamada rectangular"/>
            <p:cNvSpPr/>
            <p:nvPr/>
          </p:nvSpPr>
          <p:spPr>
            <a:xfrm>
              <a:off x="5214942" y="1785926"/>
              <a:ext cx="2143140" cy="642942"/>
            </a:xfrm>
            <a:prstGeom prst="wedgeRectCallout">
              <a:avLst>
                <a:gd name="adj1" fmla="val -74062"/>
                <a:gd name="adj2" fmla="val -3754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b="1" dirty="0" smtClean="0">
                  <a:solidFill>
                    <a:schemeClr val="tx1"/>
                  </a:solidFill>
                </a:rPr>
                <a:t>Cerebro: </a:t>
              </a:r>
              <a:r>
                <a:rPr lang="es-ES" sz="1400" dirty="0" smtClean="0">
                  <a:solidFill>
                    <a:schemeClr val="tx1"/>
                  </a:solidFill>
                </a:rPr>
                <a:t>Células epiteliales y endoteliales</a:t>
              </a:r>
              <a:endParaRPr lang="es-HN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13 Llamada rectangular"/>
            <p:cNvSpPr/>
            <p:nvPr/>
          </p:nvSpPr>
          <p:spPr>
            <a:xfrm>
              <a:off x="1857356" y="2643182"/>
              <a:ext cx="2071702" cy="571504"/>
            </a:xfrm>
            <a:prstGeom prst="wedgeRectCallout">
              <a:avLst>
                <a:gd name="adj1" fmla="val 25711"/>
                <a:gd name="adj2" fmla="val -11931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tx1"/>
                  </a:solidFill>
                </a:rPr>
                <a:t>CHIKV</a:t>
              </a:r>
              <a:r>
                <a:rPr lang="es-ES" sz="1600" dirty="0" smtClean="0">
                  <a:solidFill>
                    <a:schemeClr val="tx1"/>
                  </a:solidFill>
                </a:rPr>
                <a:t> se disemina a través de la sangre </a:t>
              </a:r>
              <a:endParaRPr lang="es-HN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16 Llamada rectangular"/>
            <p:cNvSpPr/>
            <p:nvPr/>
          </p:nvSpPr>
          <p:spPr>
            <a:xfrm flipH="1">
              <a:off x="1785918" y="4714884"/>
              <a:ext cx="1928826" cy="500066"/>
            </a:xfrm>
            <a:prstGeom prst="wedgeRectCallout">
              <a:avLst>
                <a:gd name="adj1" fmla="val -84158"/>
                <a:gd name="adj2" fmla="val -8134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</a:rPr>
                <a:t>Músculo:  </a:t>
              </a:r>
              <a:r>
                <a:rPr lang="es-ES" sz="1400" dirty="0" smtClean="0">
                  <a:solidFill>
                    <a:schemeClr val="tx1"/>
                  </a:solidFill>
                </a:rPr>
                <a:t>Células  satelitales y fibroblastos</a:t>
              </a:r>
              <a:endParaRPr lang="es-HN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17 Llamada rectangular"/>
            <p:cNvSpPr/>
            <p:nvPr/>
          </p:nvSpPr>
          <p:spPr>
            <a:xfrm>
              <a:off x="5500694" y="5000636"/>
              <a:ext cx="1428760" cy="500066"/>
            </a:xfrm>
            <a:prstGeom prst="wedgeRectCallout">
              <a:avLst>
                <a:gd name="adj1" fmla="val -78619"/>
                <a:gd name="adj2" fmla="val -2615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</a:rPr>
                <a:t>Articulaciones:   </a:t>
              </a:r>
              <a:r>
                <a:rPr lang="es-ES" sz="1400" dirty="0" smtClean="0">
                  <a:solidFill>
                    <a:schemeClr val="tx1"/>
                  </a:solidFill>
                </a:rPr>
                <a:t>en fibroblastos</a:t>
              </a:r>
              <a:endParaRPr lang="es-HN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18 Llamada rectangular"/>
            <p:cNvSpPr/>
            <p:nvPr/>
          </p:nvSpPr>
          <p:spPr>
            <a:xfrm>
              <a:off x="5500694" y="3071810"/>
              <a:ext cx="1714512" cy="642942"/>
            </a:xfrm>
            <a:prstGeom prst="wedgeRectCallout">
              <a:avLst>
                <a:gd name="adj1" fmla="val -81335"/>
                <a:gd name="adj2" fmla="val -1815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79388">
                <a:buClr>
                  <a:srgbClr val="006600"/>
                </a:buClr>
              </a:pPr>
              <a:r>
                <a:rPr lang="es-ES" sz="1400" b="1" dirty="0" smtClean="0">
                  <a:solidFill>
                    <a:schemeClr val="tx1"/>
                  </a:solidFill>
                </a:rPr>
                <a:t>Tejido linfoide:</a:t>
              </a:r>
            </a:p>
            <a:p>
              <a:pPr>
                <a:buClr>
                  <a:srgbClr val="006600"/>
                </a:buClr>
                <a:buNone/>
              </a:pPr>
              <a:r>
                <a:rPr lang="es-ES" sz="1400" dirty="0" smtClean="0">
                  <a:solidFill>
                    <a:schemeClr val="tx1"/>
                  </a:solidFill>
                </a:rPr>
                <a:t>Células estromales, macrófagos y DC?</a:t>
              </a:r>
            </a:p>
          </p:txBody>
        </p:sp>
        <p:pic>
          <p:nvPicPr>
            <p:cNvPr id="23" name="Picture 35" descr="nrmicro2368-f2"/>
            <p:cNvPicPr>
              <a:picLocks noChangeAspect="1" noChangeArrowheads="1"/>
            </p:cNvPicPr>
            <p:nvPr/>
          </p:nvPicPr>
          <p:blipFill>
            <a:blip r:embed="rId4" cstate="print"/>
            <a:srcRect l="64668" t="96355"/>
            <a:stretch>
              <a:fillRect/>
            </a:stretch>
          </p:blipFill>
          <p:spPr bwMode="auto">
            <a:xfrm>
              <a:off x="5572132" y="6157970"/>
              <a:ext cx="1571636" cy="1999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es-HN" sz="3400" b="1" dirty="0" smtClean="0">
                <a:latin typeface="Century Gothic" pitchFamily="34" charset="0"/>
              </a:rPr>
              <a:t>Diseminación del CHIKV a las Articulaciones</a:t>
            </a:r>
            <a:endParaRPr lang="es-HN" sz="3400" b="1" dirty="0">
              <a:latin typeface="Century Gothic" pitchFamily="34" charset="0"/>
            </a:endParaRPr>
          </a:p>
        </p:txBody>
      </p:sp>
      <p:pic>
        <p:nvPicPr>
          <p:cNvPr id="10242" name="Picture 2" descr="http://www.research.a-star.edu.sg/images/figures/hi_415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132856"/>
            <a:ext cx="4170347" cy="360040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51520" y="206084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b="1" dirty="0" smtClean="0"/>
              <a:t>El CHIKV puede infectar monocitos</a:t>
            </a:r>
            <a:endParaRPr lang="es-HN" b="1" dirty="0"/>
          </a:p>
        </p:txBody>
      </p:sp>
      <p:sp>
        <p:nvSpPr>
          <p:cNvPr id="10" name="9 Rectángulo"/>
          <p:cNvSpPr/>
          <p:nvPr/>
        </p:nvSpPr>
        <p:spPr>
          <a:xfrm>
            <a:off x="6444208" y="220486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b="1" dirty="0" smtClean="0"/>
              <a:t>que maduran a macrófagos </a:t>
            </a:r>
            <a:endParaRPr lang="es-HN" b="1" dirty="0"/>
          </a:p>
        </p:txBody>
      </p:sp>
      <p:sp>
        <p:nvSpPr>
          <p:cNvPr id="11" name="10 Rectángulo"/>
          <p:cNvSpPr/>
          <p:nvPr/>
        </p:nvSpPr>
        <p:spPr>
          <a:xfrm>
            <a:off x="5292080" y="458112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b="1" dirty="0" smtClean="0"/>
              <a:t>y migran a las articulaciones donde pueden causar dolor continuo en las articulaciones, después de que el virus ha sido eliminado de la sangre.</a:t>
            </a:r>
            <a:endParaRPr lang="es-HN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HN" sz="3600" b="1" dirty="0" smtClean="0">
                <a:latin typeface="Century Gothic" pitchFamily="34" charset="0"/>
              </a:rPr>
              <a:t>Manifestaciones Clínicas del CHIKV</a:t>
            </a:r>
            <a:endParaRPr lang="es-HN" sz="3600" b="1" dirty="0">
              <a:latin typeface="Century Gothic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71514" y="1643050"/>
            <a:ext cx="7829576" cy="61435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rgbClr val="006600"/>
              </a:buClr>
              <a:buNone/>
              <a:defRPr/>
            </a:pPr>
            <a:r>
              <a:rPr lang="es-ES_tradnl" sz="3000" dirty="0">
                <a:solidFill>
                  <a:schemeClr val="bg1"/>
                </a:solidFill>
              </a:rPr>
              <a:t>Periodo de incubación: </a:t>
            </a:r>
            <a:r>
              <a:rPr lang="es-ES_tradnl" sz="3000" b="1" dirty="0"/>
              <a:t>3</a:t>
            </a:r>
            <a:r>
              <a:rPr lang="es-ES_tradnl" sz="3000" b="1" dirty="0" smtClean="0"/>
              <a:t> </a:t>
            </a:r>
            <a:r>
              <a:rPr lang="es-ES_tradnl" sz="3000" b="1" dirty="0"/>
              <a:t>y 7 días </a:t>
            </a:r>
            <a:r>
              <a:rPr lang="es-ES_tradnl" sz="3000" b="1" dirty="0" smtClean="0"/>
              <a:t>(rango de 1-12)</a:t>
            </a:r>
          </a:p>
          <a:p>
            <a:pPr>
              <a:buClr>
                <a:srgbClr val="006600"/>
              </a:buClr>
              <a:buNone/>
              <a:defRPr/>
            </a:pPr>
            <a:endParaRPr lang="es-ES_tradnl" sz="3000" b="1" dirty="0">
              <a:solidFill>
                <a:srgbClr val="006600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14348" y="3254388"/>
          <a:ext cx="7929618" cy="1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854070" y="5391370"/>
            <a:ext cx="4932376" cy="6093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6600"/>
              </a:buClr>
            </a:pPr>
            <a:r>
              <a:rPr lang="es-ES" sz="3000" dirty="0" smtClean="0">
                <a:cs typeface="Arial" pitchFamily="34" charset="0"/>
              </a:rPr>
              <a:t>Asintomáticos: entre 3% - 28%</a:t>
            </a:r>
            <a:endParaRPr lang="es-DO" sz="3000" dirty="0" smtClean="0">
              <a:cs typeface="Arial" pitchFamily="34" charset="0"/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700118" y="2760689"/>
            <a:ext cx="4086196" cy="596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Fases de la enfermedad:</a:t>
            </a:r>
            <a:endParaRPr kumimoji="0" lang="es-ES_tradnl" sz="3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HN" sz="3600" b="1" dirty="0" smtClean="0">
                <a:latin typeface="Century Gothic" pitchFamily="34" charset="0"/>
              </a:rPr>
              <a:t>Manifestaciones Clínicas del CHIKV</a:t>
            </a:r>
            <a:endParaRPr lang="es-HN" sz="3600" b="1" dirty="0">
              <a:latin typeface="Century Gothic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§"/>
              <a:defRPr/>
            </a:pPr>
            <a:r>
              <a:rPr lang="es-HN" b="1" dirty="0" smtClean="0">
                <a:solidFill>
                  <a:srgbClr val="006600"/>
                </a:solidFill>
              </a:rPr>
              <a:t>Enfermedad febril generalmente asociada con:</a:t>
            </a:r>
            <a:endParaRPr lang="es-HN" dirty="0" smtClean="0">
              <a:solidFill>
                <a:srgbClr val="006600"/>
              </a:solidFill>
            </a:endParaRPr>
          </a:p>
          <a:p>
            <a:pPr lvl="1">
              <a:buClr>
                <a:srgbClr val="006600"/>
              </a:buClr>
              <a:defRPr/>
            </a:pPr>
            <a:r>
              <a:rPr lang="es-HN" dirty="0" smtClean="0"/>
              <a:t>Artralgia/artritis: </a:t>
            </a:r>
            <a:r>
              <a:rPr lang="es-ES_tradnl" dirty="0" smtClean="0"/>
              <a:t>fuertes </a:t>
            </a:r>
            <a:r>
              <a:rPr lang="es-ES_tradnl" dirty="0"/>
              <a:t>dolores articulares y musculares (rodillas, muñecas y dedos</a:t>
            </a:r>
            <a:r>
              <a:rPr lang="es-ES_tradnl" dirty="0" smtClean="0"/>
              <a:t>)</a:t>
            </a:r>
            <a:r>
              <a:rPr lang="es-HN" dirty="0" smtClean="0"/>
              <a:t> (87%) </a:t>
            </a:r>
            <a:endParaRPr lang="es-ES_tradnl" dirty="0"/>
          </a:p>
          <a:p>
            <a:pPr lvl="1">
              <a:buClr>
                <a:srgbClr val="006600"/>
              </a:buClr>
            </a:pPr>
            <a:r>
              <a:rPr lang="es-HN" dirty="0" smtClean="0"/>
              <a:t>Artritis migratoria en cerca del 70% de los casos</a:t>
            </a:r>
          </a:p>
          <a:p>
            <a:pPr lvl="1">
              <a:buClr>
                <a:srgbClr val="006600"/>
              </a:buClr>
            </a:pPr>
            <a:r>
              <a:rPr lang="es-HN" dirty="0" smtClean="0"/>
              <a:t>Dolor de espalda (67%) </a:t>
            </a:r>
          </a:p>
          <a:p>
            <a:pPr lvl="1">
              <a:buClr>
                <a:srgbClr val="006600"/>
              </a:buClr>
            </a:pPr>
            <a:r>
              <a:rPr lang="es-HN" dirty="0" smtClean="0"/>
              <a:t>Cefalea (62%) </a:t>
            </a:r>
          </a:p>
          <a:p>
            <a:pPr lvl="1">
              <a:buClr>
                <a:srgbClr val="006600"/>
              </a:buClr>
              <a:defRPr/>
            </a:pPr>
            <a:r>
              <a:rPr lang="es-ES_tradnl" dirty="0" smtClean="0"/>
              <a:t>Erupciones cutáneas, </a:t>
            </a:r>
            <a:r>
              <a:rPr lang="es-ES_tradnl" dirty="0"/>
              <a:t>nauseas y vómitos </a:t>
            </a:r>
            <a:endParaRPr lang="es-ES_tradnl" dirty="0" smtClean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3274"/>
            <a:ext cx="4114800" cy="1725594"/>
          </a:xfrm>
        </p:spPr>
        <p:txBody>
          <a:bodyPr>
            <a:normAutofit fontScale="90000"/>
          </a:bodyPr>
          <a:lstStyle/>
          <a:p>
            <a:r>
              <a:rPr lang="es-HN" b="1" dirty="0" smtClean="0">
                <a:latin typeface="Century Gothic" pitchFamily="34" charset="0"/>
              </a:rPr>
              <a:t>Diagnostico de </a:t>
            </a:r>
            <a:br>
              <a:rPr lang="es-HN" b="1" dirty="0" smtClean="0">
                <a:latin typeface="Century Gothic" pitchFamily="34" charset="0"/>
              </a:rPr>
            </a:br>
            <a:r>
              <a:rPr lang="es-HN" b="1" dirty="0" smtClean="0">
                <a:latin typeface="Century Gothic" pitchFamily="34" charset="0"/>
              </a:rPr>
              <a:t>Laboratorio</a:t>
            </a:r>
            <a:br>
              <a:rPr lang="es-HN" b="1" dirty="0" smtClean="0">
                <a:latin typeface="Century Gothic" pitchFamily="34" charset="0"/>
              </a:rPr>
            </a:br>
            <a:endParaRPr lang="es-HN" b="1" dirty="0">
              <a:latin typeface="Century Gothic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714620"/>
          <a:ext cx="8043890" cy="35433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29114"/>
                <a:gridCol w="3714776"/>
              </a:tblGrid>
              <a:tr h="565786">
                <a:tc>
                  <a:txBody>
                    <a:bodyPr/>
                    <a:lstStyle/>
                    <a:p>
                      <a:r>
                        <a:rPr lang="es-HN" sz="2800" dirty="0" smtClean="0"/>
                        <a:t>Prueba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2800" dirty="0" smtClean="0"/>
                        <a:t>Tiempo de enferme</a:t>
                      </a:r>
                      <a:r>
                        <a:rPr lang="es-HN" sz="2800" baseline="0" dirty="0" smtClean="0"/>
                        <a:t>dad</a:t>
                      </a:r>
                      <a:endParaRPr lang="es-HN" sz="2800" dirty="0"/>
                    </a:p>
                  </a:txBody>
                  <a:tcPr/>
                </a:tc>
              </a:tr>
              <a:tr h="565786">
                <a:tc>
                  <a:txBody>
                    <a:bodyPr/>
                    <a:lstStyle/>
                    <a:p>
                      <a:r>
                        <a:rPr lang="es-HN" sz="2600" b="1" dirty="0" smtClean="0"/>
                        <a:t>Cultivo viral</a:t>
                      </a:r>
                      <a:endParaRPr lang="es-HN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2600" dirty="0" smtClean="0"/>
                        <a:t>Primeros 3</a:t>
                      </a:r>
                      <a:r>
                        <a:rPr lang="es-HN" sz="2600" baseline="0" dirty="0" smtClean="0"/>
                        <a:t> días</a:t>
                      </a:r>
                      <a:endParaRPr lang="es-HN" sz="2600" dirty="0"/>
                    </a:p>
                  </a:txBody>
                  <a:tcPr/>
                </a:tc>
              </a:tr>
              <a:tr h="565786">
                <a:tc>
                  <a:txBody>
                    <a:bodyPr/>
                    <a:lstStyle/>
                    <a:p>
                      <a:r>
                        <a:rPr lang="es-HN" sz="2600" b="1" dirty="0" smtClean="0"/>
                        <a:t>RT-PCR</a:t>
                      </a:r>
                      <a:endParaRPr lang="es-HN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2600" baseline="0" dirty="0" smtClean="0"/>
                        <a:t>Días 1-8</a:t>
                      </a:r>
                      <a:endParaRPr lang="es-HN" sz="2600" dirty="0" smtClean="0"/>
                    </a:p>
                  </a:txBody>
                  <a:tcPr/>
                </a:tc>
              </a:tr>
              <a:tr h="565786">
                <a:tc>
                  <a:txBody>
                    <a:bodyPr/>
                    <a:lstStyle/>
                    <a:p>
                      <a:r>
                        <a:rPr lang="es-HN" sz="2600" b="1" dirty="0" smtClean="0"/>
                        <a:t>Análisis de anticuerpos</a:t>
                      </a:r>
                      <a:r>
                        <a:rPr lang="es-HN" sz="2600" b="1" baseline="0" dirty="0" smtClean="0"/>
                        <a:t> </a:t>
                      </a:r>
                      <a:r>
                        <a:rPr lang="es-HN" sz="2600" b="1" baseline="0" dirty="0" err="1" smtClean="0"/>
                        <a:t>IgM</a:t>
                      </a:r>
                      <a:endParaRPr lang="es-HN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2600" dirty="0" smtClean="0"/>
                        <a:t>Días 4-8</a:t>
                      </a:r>
                    </a:p>
                  </a:txBody>
                  <a:tcPr/>
                </a:tc>
              </a:tr>
              <a:tr h="565786">
                <a:tc>
                  <a:txBody>
                    <a:bodyPr/>
                    <a:lstStyle/>
                    <a:p>
                      <a:r>
                        <a:rPr lang="es-HN" sz="2600" b="1" dirty="0" err="1" smtClean="0"/>
                        <a:t>IgG</a:t>
                      </a:r>
                      <a:r>
                        <a:rPr lang="es-HN" sz="2600" b="1" baseline="0" dirty="0" smtClean="0"/>
                        <a:t> o análisis de anticuerpos neutralizantes que muestre títulos ascendentes</a:t>
                      </a:r>
                      <a:endParaRPr lang="es-HN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2600" dirty="0" smtClean="0"/>
                        <a:t>Dos muestras separadas</a:t>
                      </a:r>
                      <a:r>
                        <a:rPr lang="es-HN" sz="2600" baseline="0" dirty="0" smtClean="0"/>
                        <a:t> por 14 días, desde el día 7</a:t>
                      </a:r>
                      <a:endParaRPr lang="es-HN" sz="2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714356"/>
            <a:ext cx="26279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HN" b="1" dirty="0" smtClean="0">
                <a:latin typeface="Century Gothic" pitchFamily="34" charset="0"/>
              </a:rPr>
              <a:t>Diagnóstico Diferencial</a:t>
            </a:r>
            <a:endParaRPr lang="es-HN" b="1" dirty="0">
              <a:latin typeface="Century Gothic" pitchFamily="34" charset="0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1219268" y="1714488"/>
            <a:ext cx="6781756" cy="4786346"/>
            <a:chOff x="1219268" y="1714488"/>
            <a:chExt cx="6781756" cy="478634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200" t="8946" r="9009"/>
            <a:stretch>
              <a:fillRect/>
            </a:stretch>
          </p:blipFill>
          <p:spPr bwMode="auto">
            <a:xfrm>
              <a:off x="1219268" y="1714488"/>
              <a:ext cx="6781756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5572132" y="5214950"/>
              <a:ext cx="571504" cy="2857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3" name="Explosión 2 2"/>
          <p:cNvSpPr/>
          <p:nvPr/>
        </p:nvSpPr>
        <p:spPr>
          <a:xfrm>
            <a:off x="7308304" y="1884732"/>
            <a:ext cx="1728192" cy="14722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y ahora ZIKA!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027" t="16768" r="15133" b="3271"/>
          <a:stretch/>
        </p:blipFill>
        <p:spPr>
          <a:xfrm>
            <a:off x="-108520" y="1124744"/>
            <a:ext cx="9217024" cy="554461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VIRUS ZIKA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5093" t="31802" r="15237" b="-20445"/>
          <a:stretch/>
        </p:blipFill>
        <p:spPr>
          <a:xfrm>
            <a:off x="107504" y="1151863"/>
            <a:ext cx="8856984" cy="58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3176"/>
            <a:ext cx="9036496" cy="60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b="1" dirty="0" smtClean="0">
                <a:latin typeface="Century Gothic" pitchFamily="34" charset="0"/>
              </a:rPr>
              <a:t>ARBOVIRUS</a:t>
            </a:r>
            <a:endParaRPr lang="es-ES" sz="5400" b="1" dirty="0" smtClean="0">
              <a:latin typeface="Century Gothic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rgbClr val="006600"/>
                </a:solidFill>
              </a:rPr>
              <a:t>	ar</a:t>
            </a:r>
            <a:r>
              <a:rPr lang="en-US" sz="3000" dirty="0" smtClean="0">
                <a:solidFill>
                  <a:srgbClr val="006600"/>
                </a:solidFill>
              </a:rPr>
              <a:t>thropod-</a:t>
            </a:r>
            <a:r>
              <a:rPr lang="en-US" sz="3000" b="1" dirty="0" smtClean="0">
                <a:solidFill>
                  <a:srgbClr val="006600"/>
                </a:solidFill>
              </a:rPr>
              <a:t>bo</a:t>
            </a:r>
            <a:r>
              <a:rPr lang="en-US" sz="3000" dirty="0" smtClean="0">
                <a:solidFill>
                  <a:srgbClr val="006600"/>
                </a:solidFill>
              </a:rPr>
              <a:t>rne </a:t>
            </a:r>
            <a:r>
              <a:rPr lang="en-US" sz="3000" b="1" dirty="0" smtClean="0">
                <a:solidFill>
                  <a:srgbClr val="006600"/>
                </a:solidFill>
              </a:rPr>
              <a:t>virus</a:t>
            </a:r>
            <a:r>
              <a:rPr lang="en-US" sz="3000" dirty="0" smtClean="0">
                <a:solidFill>
                  <a:srgbClr val="006600"/>
                </a:solidFill>
              </a:rPr>
              <a:t>es</a:t>
            </a:r>
            <a:endParaRPr lang="es-ES_tradnl" sz="30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es-ES_tradnl" sz="4000" b="1" dirty="0" smtClean="0">
                <a:solidFill>
                  <a:srgbClr val="006600"/>
                </a:solidFill>
              </a:rPr>
              <a:t>	Virus transmitidos por artrópodos</a:t>
            </a:r>
            <a:endParaRPr lang="es-ES" sz="4000" b="1" dirty="0" smtClean="0">
              <a:solidFill>
                <a:srgbClr val="0066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altLang="zh-TW" sz="3200" b="1" dirty="0" smtClean="0">
                <a:solidFill>
                  <a:srgbClr val="006600"/>
                </a:solidFill>
              </a:rPr>
              <a:t>	Definición de la OMS:</a:t>
            </a:r>
            <a:endParaRPr lang="es-ES_tradnl" altLang="zh-TW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s-ES_tradnl" altLang="zh-TW" dirty="0" smtClean="0">
                <a:solidFill>
                  <a:schemeClr val="tx2"/>
                </a:solidFill>
              </a:rPr>
              <a:t>	</a:t>
            </a:r>
            <a:r>
              <a:rPr lang="es-ES" altLang="zh-TW" dirty="0" smtClean="0"/>
              <a:t>“Virus mantenidos en la naturaleza a través de transmisión biológica entre  el vertebrado susceptible y los artrópodos hematófagos o por medio de transmisión transovárica entre los artrópodos”.</a:t>
            </a:r>
            <a:endParaRPr lang="es-ES" dirty="0"/>
          </a:p>
        </p:txBody>
      </p:sp>
      <p:pic>
        <p:nvPicPr>
          <p:cNvPr id="9220" name="Picture 10" descr="http://www.proteger.org.ar/archivos/thumbs/500x_DengueCorb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52" y="3158700"/>
            <a:ext cx="3395654" cy="241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7901" t="10539" r="20668"/>
          <a:stretch/>
        </p:blipFill>
        <p:spPr>
          <a:xfrm>
            <a:off x="468835" y="391785"/>
            <a:ext cx="8443330" cy="62034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650" y="5379725"/>
            <a:ext cx="2408349" cy="15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4855" t="48962" r="21427" b="28193"/>
          <a:stretch/>
        </p:blipFill>
        <p:spPr>
          <a:xfrm>
            <a:off x="0" y="2332980"/>
            <a:ext cx="8822038" cy="19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389" t="29076" r="14771" b="6539"/>
          <a:stretch/>
        </p:blipFill>
        <p:spPr>
          <a:xfrm>
            <a:off x="0" y="1988840"/>
            <a:ext cx="9108504" cy="441193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del Laboratorio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3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-36512" y="27691"/>
            <a:ext cx="9146582" cy="1296144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4580" t="15731" r="15133" b="3270"/>
          <a:stretch/>
        </p:blipFill>
        <p:spPr>
          <a:xfrm>
            <a:off x="-36512" y="1052736"/>
            <a:ext cx="9145016" cy="561662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Pruebas de Laboratorio 2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-36512" y="27691"/>
            <a:ext cx="9146582" cy="1296144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Pruebas de Laboratorio 3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326" r="8606" b="5703"/>
          <a:stretch/>
        </p:blipFill>
        <p:spPr>
          <a:xfrm>
            <a:off x="107504" y="1507661"/>
            <a:ext cx="8876187" cy="56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Reacciones Cruzadas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23728" y="242088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Virus de </a:t>
            </a:r>
            <a:r>
              <a:rPr lang="es-ES" sz="2800" dirty="0" smtClean="0"/>
              <a:t>Encefalitis </a:t>
            </a:r>
            <a:r>
              <a:rPr lang="es-ES" sz="2800" dirty="0"/>
              <a:t>de San </a:t>
            </a:r>
            <a:r>
              <a:rPr lang="es-ES" sz="2800" dirty="0" smtClean="0"/>
              <a:t>Luis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Virus </a:t>
            </a:r>
            <a:r>
              <a:rPr lang="es-ES" sz="2800" dirty="0"/>
              <a:t>de la </a:t>
            </a:r>
            <a:r>
              <a:rPr lang="es-ES" sz="2800" dirty="0" smtClean="0"/>
              <a:t>Fiebre Amarilla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FF0000"/>
                </a:solidFill>
              </a:rPr>
              <a:t>Virus de Dengue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Virus </a:t>
            </a:r>
            <a:r>
              <a:rPr lang="es-ES" sz="2800" dirty="0"/>
              <a:t>E</a:t>
            </a:r>
            <a:r>
              <a:rPr lang="es-ES" sz="2800" dirty="0" smtClean="0"/>
              <a:t>ncefalitis </a:t>
            </a:r>
            <a:r>
              <a:rPr lang="es-ES" sz="2800" dirty="0"/>
              <a:t>J</a:t>
            </a:r>
            <a:r>
              <a:rPr lang="es-ES" sz="2800" dirty="0" smtClean="0"/>
              <a:t>aponesa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Virus </a:t>
            </a:r>
            <a:r>
              <a:rPr lang="es-ES" sz="2800" dirty="0"/>
              <a:t>del Nilo </a:t>
            </a:r>
            <a:r>
              <a:rPr lang="es-ES" sz="2800" dirty="0" smtClean="0"/>
              <a:t>Occidental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570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ZIKA en Orina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1222" t="17028" r="22328" b="3116"/>
          <a:stretch/>
        </p:blipFill>
        <p:spPr>
          <a:xfrm>
            <a:off x="899591" y="1340768"/>
            <a:ext cx="7344817" cy="55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PCR EN TIEMPO REAL- ZIKA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10" y="1443699"/>
            <a:ext cx="7059780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-22925" y="0"/>
            <a:ext cx="9146582" cy="1296144"/>
          </a:xfrm>
          <a:prstGeom prst="rect">
            <a:avLst/>
          </a:prstGeom>
          <a:noFill/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10413"/>
              </p:ext>
            </p:extLst>
          </p:nvPr>
        </p:nvGraphicFramePr>
        <p:xfrm>
          <a:off x="1922074" y="0"/>
          <a:ext cx="5256583" cy="68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5" imgW="5829262" imgH="7543523" progId="AcroExch.Document.DC">
                  <p:embed/>
                </p:oleObj>
              </mc:Choice>
              <mc:Fallback>
                <p:oleObj name="Acrobat Document" r:id="rId5" imgW="5829262" imgH="75435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2074" y="0"/>
                        <a:ext cx="5256583" cy="68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3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027" t="16769" r="15133" b="6386"/>
          <a:stretch/>
        </p:blipFill>
        <p:spPr>
          <a:xfrm>
            <a:off x="16034" y="1124744"/>
            <a:ext cx="9092470" cy="525658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Vigilancia en Fase de introducción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2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s-ES_tradnl" altLang="zh-TW" sz="3500" b="1" dirty="0" smtClean="0">
                <a:latin typeface="Century Gothic" pitchFamily="34" charset="0"/>
              </a:rPr>
              <a:t>Los Arbovirus pertenecen a 3 familias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s-ES_tradnl" altLang="zh-TW" sz="2800" b="1" dirty="0" smtClean="0"/>
              <a:t>Togavirus: (Alfavirus)</a:t>
            </a:r>
            <a:endParaRPr lang="es-ES_tradnl" altLang="zh-TW" sz="2800" dirty="0"/>
          </a:p>
          <a:p>
            <a:pPr marL="914400" lvl="1" indent="-374650">
              <a:buSzPct val="100000"/>
              <a:buFont typeface="Wingdings" pitchFamily="2" charset="2"/>
              <a:buChar char="§"/>
              <a:defRPr/>
            </a:pPr>
            <a:r>
              <a:rPr lang="es-ES_tradnl" altLang="zh-TW" sz="2400" dirty="0" smtClean="0">
                <a:solidFill>
                  <a:srgbClr val="006600"/>
                </a:solidFill>
              </a:rPr>
              <a:t>EEE, WEE, VEE, </a:t>
            </a:r>
            <a:r>
              <a:rPr lang="es-ES_tradnl" altLang="zh-TW" sz="2400" b="1" dirty="0" smtClean="0">
                <a:solidFill>
                  <a:srgbClr val="FF0000"/>
                </a:solidFill>
              </a:rPr>
              <a:t>Virus Chikungunya (CHIKV)</a:t>
            </a:r>
          </a:p>
          <a:p>
            <a:pPr marL="914400" lvl="1" indent="-374650">
              <a:buSzPct val="100000"/>
              <a:buFont typeface="Wingdings" pitchFamily="2" charset="2"/>
              <a:buChar char="§"/>
              <a:defRPr/>
            </a:pPr>
            <a:r>
              <a:rPr lang="es-ES" altLang="zh-TW" sz="2400" dirty="0" smtClean="0">
                <a:solidFill>
                  <a:srgbClr val="FF6600"/>
                </a:solidFill>
                <a:ea typeface="新細明體" charset="-120"/>
              </a:rPr>
              <a:t>No ARBOVIRUS: </a:t>
            </a:r>
            <a:r>
              <a:rPr lang="es-ES" altLang="zh-TW" sz="2400" i="1" dirty="0" err="1" smtClean="0">
                <a:solidFill>
                  <a:srgbClr val="FF6600"/>
                </a:solidFill>
                <a:ea typeface="新細明體" charset="-120"/>
              </a:rPr>
              <a:t>Rubivirus</a:t>
            </a:r>
            <a:r>
              <a:rPr lang="es-ES" altLang="zh-TW" sz="2400" dirty="0" smtClean="0">
                <a:solidFill>
                  <a:srgbClr val="FF6600"/>
                </a:solidFill>
                <a:ea typeface="新細明體" charset="-120"/>
              </a:rPr>
              <a:t>: Virus de Rubeola</a:t>
            </a:r>
            <a:endParaRPr lang="es-ES_tradnl" altLang="zh-TW" sz="2400" b="1" dirty="0" smtClean="0">
              <a:solidFill>
                <a:srgbClr val="FF0000"/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s-ES_tradnl" altLang="zh-TW" sz="2800" b="1" dirty="0" err="1" smtClean="0"/>
              <a:t>Flavivirus</a:t>
            </a:r>
            <a:r>
              <a:rPr lang="es-ES_tradnl" altLang="zh-TW" sz="2800" dirty="0" smtClean="0"/>
              <a:t>:</a:t>
            </a:r>
          </a:p>
          <a:p>
            <a:pPr marL="914400" lvl="1" indent="-374650">
              <a:buSzPct val="100000"/>
              <a:buFont typeface="Wingdings" pitchFamily="2" charset="2"/>
              <a:buChar char="§"/>
              <a:defRPr/>
            </a:pPr>
            <a:r>
              <a:rPr lang="es-ES_tradnl" altLang="zh-TW" sz="2400" b="1" dirty="0" smtClean="0">
                <a:solidFill>
                  <a:srgbClr val="006600"/>
                </a:solidFill>
              </a:rPr>
              <a:t>Dengue , Fiebre Amarilla</a:t>
            </a:r>
            <a:r>
              <a:rPr lang="es-ES_tradnl" altLang="zh-TW" sz="2400" dirty="0" smtClean="0">
                <a:solidFill>
                  <a:srgbClr val="006600"/>
                </a:solidFill>
              </a:rPr>
              <a:t>, Encefalitis de San Luis, Encefalitis Japonesa</a:t>
            </a:r>
          </a:p>
          <a:p>
            <a:pPr marL="914400" lvl="1" indent="-374650">
              <a:buSzPct val="100000"/>
              <a:buFont typeface="Wingdings" pitchFamily="2" charset="2"/>
              <a:buChar char="§"/>
              <a:defRPr/>
            </a:pPr>
            <a:r>
              <a:rPr lang="es-ES" altLang="zh-TW" sz="2400" dirty="0" smtClean="0">
                <a:solidFill>
                  <a:srgbClr val="FF6600"/>
                </a:solidFill>
                <a:ea typeface="新細明體" charset="-120"/>
              </a:rPr>
              <a:t>No ARBOVIRUS: </a:t>
            </a:r>
            <a:r>
              <a:rPr lang="es-ES" altLang="zh-TW" sz="2400" i="1" dirty="0" err="1" smtClean="0">
                <a:solidFill>
                  <a:srgbClr val="FF6600"/>
                </a:solidFill>
                <a:ea typeface="新細明體" charset="-120"/>
              </a:rPr>
              <a:t>Hepacivirus</a:t>
            </a:r>
            <a:r>
              <a:rPr lang="es-ES" altLang="zh-TW" sz="2400" dirty="0" smtClean="0">
                <a:solidFill>
                  <a:srgbClr val="FF6600"/>
                </a:solidFill>
                <a:ea typeface="新細明體" charset="-120"/>
              </a:rPr>
              <a:t>: Virus de la Hepatitis C</a:t>
            </a:r>
            <a:endParaRPr lang="es-ES_tradnl" altLang="zh-TW" sz="2400" dirty="0" smtClean="0">
              <a:solidFill>
                <a:srgbClr val="006600"/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s-ES_tradnl" altLang="zh-TW" sz="2800" b="1" dirty="0" err="1" smtClean="0"/>
              <a:t>Bunyavirus</a:t>
            </a:r>
            <a:r>
              <a:rPr lang="es-ES_tradnl" altLang="zh-TW" sz="2800" b="1" dirty="0" smtClean="0"/>
              <a:t>:</a:t>
            </a:r>
          </a:p>
          <a:p>
            <a:pPr marL="914400" lvl="2" indent="-374650">
              <a:buSzPct val="100000"/>
              <a:buFont typeface="Wingdings" pitchFamily="2" charset="2"/>
              <a:buChar char="§"/>
              <a:defRPr/>
            </a:pPr>
            <a:r>
              <a:rPr lang="es-ES_tradnl" altLang="zh-TW" dirty="0" smtClean="0">
                <a:solidFill>
                  <a:srgbClr val="006600"/>
                </a:solidFill>
              </a:rPr>
              <a:t>Encefalitis de California, Encefalitis de La Crosse, Fiebre del Valle </a:t>
            </a:r>
            <a:r>
              <a:rPr lang="es-ES_tradnl" altLang="zh-TW" dirty="0" err="1" smtClean="0">
                <a:solidFill>
                  <a:srgbClr val="006600"/>
                </a:solidFill>
              </a:rPr>
              <a:t>Rift</a:t>
            </a:r>
            <a:r>
              <a:rPr lang="es-ES_tradnl" altLang="zh-TW" dirty="0" smtClean="0">
                <a:solidFill>
                  <a:srgbClr val="006600"/>
                </a:solidFill>
              </a:rPr>
              <a:t>, Fiebre Hemorrágica del </a:t>
            </a:r>
            <a:r>
              <a:rPr lang="es-ES_tradnl" altLang="zh-TW" dirty="0" err="1" smtClean="0">
                <a:solidFill>
                  <a:srgbClr val="006600"/>
                </a:solidFill>
              </a:rPr>
              <a:t>Crimean</a:t>
            </a:r>
            <a:r>
              <a:rPr lang="es-ES_tradnl" altLang="zh-TW" dirty="0" smtClean="0">
                <a:solidFill>
                  <a:srgbClr val="006600"/>
                </a:solidFill>
              </a:rPr>
              <a:t>-Congo </a:t>
            </a:r>
            <a:endParaRPr lang="es-ES" sz="2800" b="1" dirty="0" smtClean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Vigilancia en Embarazadas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2367" t="23000" r="12920"/>
          <a:stretch/>
        </p:blipFill>
        <p:spPr>
          <a:xfrm>
            <a:off x="-324544" y="1556792"/>
            <a:ext cx="9721080" cy="53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4581" r="14579" b="20469"/>
          <a:stretch/>
        </p:blipFill>
        <p:spPr>
          <a:xfrm>
            <a:off x="55043" y="836712"/>
            <a:ext cx="9036496" cy="58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TW" b="1" dirty="0" smtClean="0">
                <a:latin typeface="Century Gothic" pitchFamily="34" charset="0"/>
                <a:ea typeface="新細明體" charset="-120"/>
              </a:rPr>
              <a:t>Artrópodos Vectores</a:t>
            </a:r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25019"/>
              </p:ext>
            </p:extLst>
          </p:nvPr>
        </p:nvGraphicFramePr>
        <p:xfrm>
          <a:off x="1714528" y="1643082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789" y="1871682"/>
            <a:ext cx="1380227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28" y="3243282"/>
            <a:ext cx="101821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28" y="4843482"/>
            <a:ext cx="96202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TW" b="1" dirty="0" smtClean="0">
                <a:latin typeface="Century Gothic" pitchFamily="34" charset="0"/>
              </a:rPr>
              <a:t>Diagnostico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s-ES_tradnl" altLang="zh-TW" b="1" dirty="0" smtClean="0">
                <a:solidFill>
                  <a:srgbClr val="006600"/>
                </a:solidFill>
              </a:rPr>
              <a:t>Serología</a:t>
            </a:r>
            <a:r>
              <a:rPr lang="es-ES_tradnl" altLang="zh-TW" dirty="0" smtClean="0"/>
              <a:t> - usualmente usada para hacer un diagnostico de infecciones por Arbovirus.</a:t>
            </a:r>
          </a:p>
          <a:p>
            <a:pPr>
              <a:buFont typeface="Wingdings" pitchFamily="2" charset="2"/>
              <a:buChar char="§"/>
            </a:pPr>
            <a:r>
              <a:rPr lang="es-ES_tradnl" altLang="zh-TW" b="1" dirty="0" smtClean="0">
                <a:solidFill>
                  <a:srgbClr val="006600"/>
                </a:solidFill>
              </a:rPr>
              <a:t>Cultivos</a:t>
            </a:r>
            <a:r>
              <a:rPr lang="es-ES_tradnl" altLang="zh-TW" dirty="0" smtClean="0"/>
              <a:t> - un número de líneas celulares pueden usarse, incluyendo células de mosquito. Sin embargo, es raramente realizado ya algunos de estos agentes patógenos son de nivel de seguridad de tipo </a:t>
            </a:r>
            <a:r>
              <a:rPr lang="es-ES_tradnl" altLang="zh-TW" dirty="0" smtClean="0"/>
              <a:t>2 </a:t>
            </a:r>
            <a:r>
              <a:rPr lang="es-ES_tradnl" altLang="zh-TW" dirty="0" err="1" smtClean="0"/>
              <a:t>ó</a:t>
            </a:r>
            <a:r>
              <a:rPr lang="es-ES_tradnl" altLang="zh-TW" smtClean="0"/>
              <a:t> </a:t>
            </a:r>
            <a:r>
              <a:rPr lang="es-ES_tradnl" altLang="zh-TW" smtClean="0"/>
              <a:t>3. </a:t>
            </a:r>
            <a:endParaRPr lang="es-ES_tradnl" altLang="zh-TW" dirty="0" smtClean="0"/>
          </a:p>
          <a:p>
            <a:pPr>
              <a:buFont typeface="Wingdings" pitchFamily="2" charset="2"/>
              <a:buChar char="§"/>
            </a:pPr>
            <a:r>
              <a:rPr lang="es-ES_tradnl" altLang="zh-TW" b="1" dirty="0" smtClean="0">
                <a:solidFill>
                  <a:srgbClr val="006600"/>
                </a:solidFill>
              </a:rPr>
              <a:t>Test de Detección Directa </a:t>
            </a:r>
            <a:r>
              <a:rPr lang="es-ES_tradnl" altLang="zh-TW" dirty="0" smtClean="0"/>
              <a:t>- Ej. detección de antígenos y ácidos nucleícos están ahora disponibles pero son bastante caros.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5400" b="1" dirty="0" smtClean="0">
                <a:latin typeface="Century Gothic" pitchFamily="34" charset="0"/>
              </a:rPr>
              <a:t>VIRUS DENGUE</a:t>
            </a:r>
            <a:endParaRPr lang="en-US" altLang="zh-TW" sz="5400" dirty="0" smtClean="0">
              <a:latin typeface="Century Gothic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43560" cy="4972072"/>
          </a:xfrm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Virus ARN de cadena sencilla.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endParaRPr lang="es-AR" altLang="zh-TW" sz="1800" dirty="0" smtClean="0"/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AR" altLang="zh-TW" dirty="0" smtClean="0"/>
              <a:t>Transmitido por los mosquitos</a:t>
            </a:r>
          </a:p>
          <a:p>
            <a:pPr lvl="1">
              <a:buClr>
                <a:srgbClr val="006600"/>
              </a:buClr>
              <a:buFont typeface="Calibri" pitchFamily="34" charset="0"/>
              <a:buChar char="–"/>
            </a:pPr>
            <a:r>
              <a:rPr lang="es-AR" altLang="zh-TW" sz="2600" b="1" i="1" dirty="0" err="1" smtClean="0"/>
              <a:t>Aedes</a:t>
            </a:r>
            <a:r>
              <a:rPr lang="es-AR" altLang="zh-TW" sz="2600" b="1" i="1" dirty="0" smtClean="0"/>
              <a:t> </a:t>
            </a:r>
            <a:r>
              <a:rPr lang="es-AR" altLang="zh-TW" sz="2600" b="1" i="1" dirty="0" err="1" smtClean="0"/>
              <a:t>aegypti</a:t>
            </a:r>
            <a:r>
              <a:rPr lang="es-AR" altLang="zh-TW" sz="2600" b="1" i="1" dirty="0" smtClean="0"/>
              <a:t> </a:t>
            </a:r>
            <a:r>
              <a:rPr lang="es-AR" altLang="zh-TW" sz="2600" dirty="0" smtClean="0"/>
              <a:t>y </a:t>
            </a:r>
            <a:r>
              <a:rPr lang="es-AR" altLang="zh-TW" sz="2600" b="1" i="1" dirty="0" err="1" smtClean="0"/>
              <a:t>Aedes</a:t>
            </a:r>
            <a:r>
              <a:rPr lang="es-AR" altLang="zh-TW" sz="2600" b="1" i="1" dirty="0" smtClean="0"/>
              <a:t> </a:t>
            </a:r>
            <a:r>
              <a:rPr lang="es-AR" altLang="zh-TW" sz="2600" b="1" i="1" dirty="0" err="1" smtClean="0"/>
              <a:t>albopictus</a:t>
            </a:r>
            <a:r>
              <a:rPr lang="es-AR" altLang="zh-TW" sz="2600" dirty="0" smtClean="0"/>
              <a:t>.</a:t>
            </a:r>
          </a:p>
          <a:p>
            <a:pPr lvl="1">
              <a:buClr>
                <a:srgbClr val="006600"/>
              </a:buClr>
              <a:buFont typeface="Calibri" pitchFamily="34" charset="0"/>
              <a:buChar char="–"/>
            </a:pPr>
            <a:r>
              <a:rPr lang="es-AR" altLang="zh-TW" dirty="0" smtClean="0"/>
              <a:t>Las infecciones humanas se observan de los ciclos de  humano-mosquito-humano.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endParaRPr lang="es-HN" sz="1800" dirty="0" smtClean="0"/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Hay 4 serotipos:</a:t>
            </a:r>
          </a:p>
          <a:p>
            <a:pPr lvl="1">
              <a:buClr>
                <a:srgbClr val="006600"/>
              </a:buClr>
              <a:buFont typeface="Calibri" pitchFamily="34" charset="0"/>
              <a:buChar char="–"/>
            </a:pPr>
            <a:r>
              <a:rPr lang="es-HN" dirty="0" smtClean="0"/>
              <a:t>DEN-1, DEN-2, DEN-3 y DEN-4.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215074" y="1643050"/>
            <a:ext cx="1227770" cy="9641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 redondeado"/>
          <p:cNvSpPr/>
          <p:nvPr/>
        </p:nvSpPr>
        <p:spPr>
          <a:xfrm>
            <a:off x="7500958" y="2357430"/>
            <a:ext cx="1227770" cy="112513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121" y="4040648"/>
            <a:ext cx="1892531" cy="2674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qtexture.com/uploads/posts/2012-07/1342220953-6028947-green-leave-frame-5-www.hqtexture.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entury Gothic" pitchFamily="34" charset="0"/>
              </a:rPr>
              <a:t>Serotipos de Dengue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Cada serotipo provee inmunidad especifica de por vida e inmunidad cruzada de corto plazo. 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Todos los serotipos pueden causar enfermedad grave y mortal.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Hay variación genética dentro de los 4 serotipos.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s-HN" dirty="0" smtClean="0"/>
              <a:t>Algunas variantes genéticas dentro de cada serotipo parecen ser más virulentas o tener mayor potencial epidémico.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152400" y="523080"/>
            <a:ext cx="8791575" cy="609600"/>
          </a:xfrm>
        </p:spPr>
        <p:txBody>
          <a:bodyPr>
            <a:noAutofit/>
          </a:bodyPr>
          <a:lstStyle/>
          <a:p>
            <a:pPr algn="ctr"/>
            <a:r>
              <a:rPr lang="es-HN" b="1" dirty="0" smtClean="0">
                <a:latin typeface="Century Gothic" pitchFamily="34" charset="0"/>
              </a:rPr>
              <a:t>Diagnóstico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6200" y="1356518"/>
          <a:ext cx="8991601" cy="5287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0876"/>
                <a:gridCol w="3195363"/>
                <a:gridCol w="3195362"/>
              </a:tblGrid>
              <a:tr h="434717">
                <a:tc>
                  <a:txBody>
                    <a:bodyPr/>
                    <a:lstStyle/>
                    <a:p>
                      <a:pPr algn="ctr"/>
                      <a:r>
                        <a:rPr lang="es-ES" sz="2000" noProof="0" dirty="0" smtClean="0"/>
                        <a:t>Diagnóstico</a:t>
                      </a:r>
                      <a:endParaRPr lang="es-ES" sz="20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noProof="0" dirty="0" smtClean="0"/>
                        <a:t>Cultivo/PCR</a:t>
                      </a:r>
                      <a:endParaRPr lang="es-ES" sz="20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noProof="0" dirty="0" smtClean="0"/>
                        <a:t>Serología </a:t>
                      </a:r>
                      <a:endParaRPr lang="es-ES" sz="20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48532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Utilidad 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Detección</a:t>
                      </a:r>
                      <a:r>
                        <a:rPr lang="es-ES" sz="2000" baseline="0" noProof="0" dirty="0" smtClean="0"/>
                        <a:t> de antígenos y diferenciación de los 4 serotipos de dengue 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altLang="zh-TW" sz="2000" noProof="0" dirty="0" smtClean="0"/>
                        <a:t>Detección de anticuerpos  IgM</a:t>
                      </a:r>
                      <a:r>
                        <a:rPr lang="es-ES" altLang="zh-TW" sz="2000" baseline="0" noProof="0" dirty="0" smtClean="0"/>
                        <a:t> y/o </a:t>
                      </a:r>
                      <a:r>
                        <a:rPr lang="es-ES" altLang="zh-TW" sz="2000" noProof="0" dirty="0" smtClean="0"/>
                        <a:t>IgG,</a:t>
                      </a:r>
                      <a:r>
                        <a:rPr lang="es-ES" altLang="zh-TW" sz="2000" baseline="0" noProof="0" dirty="0" smtClean="0"/>
                        <a:t> </a:t>
                      </a:r>
                      <a:r>
                        <a:rPr lang="es-ES" altLang="zh-TW" sz="2000" noProof="0" dirty="0" smtClean="0"/>
                        <a:t>no diferencia serotipos</a:t>
                      </a:r>
                      <a:endParaRPr lang="es-ES" sz="2000" noProof="0" dirty="0"/>
                    </a:p>
                  </a:txBody>
                  <a:tcPr anchor="ctr"/>
                </a:tc>
              </a:tr>
              <a:tr h="733972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Días de síntomas para toma de muestra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altLang="zh-TW" sz="2000" noProof="0" dirty="0" smtClean="0"/>
                        <a:t>1 - 5 días de síntomas 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altLang="zh-TW" sz="2000" noProof="0" dirty="0" smtClean="0"/>
                        <a:t>6 días de síntomas en adelante</a:t>
                      </a:r>
                      <a:endParaRPr lang="es-ES" sz="2000" noProof="0" dirty="0"/>
                    </a:p>
                  </a:txBody>
                  <a:tcPr anchor="ctr"/>
                </a:tc>
              </a:tr>
              <a:tr h="1363091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Muestra 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Plasma:</a:t>
                      </a:r>
                      <a:r>
                        <a:rPr lang="es-ES" sz="2000" baseline="0" noProof="0" dirty="0" smtClean="0"/>
                        <a:t> </a:t>
                      </a:r>
                      <a:r>
                        <a:rPr lang="es-ES" sz="2000" noProof="0" dirty="0" smtClean="0"/>
                        <a:t>centrifugado a partir de muestra colectada en </a:t>
                      </a:r>
                      <a:endParaRPr lang="es-ES" sz="2000" baseline="0" noProof="0" dirty="0" smtClean="0"/>
                    </a:p>
                    <a:p>
                      <a:r>
                        <a:rPr lang="es-ES" sz="2000" baseline="0" noProof="0" dirty="0" smtClean="0"/>
                        <a:t>tubo tapón morado 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Suero: centrifugado a partir de muestra colectada en tubo</a:t>
                      </a:r>
                      <a:r>
                        <a:rPr lang="es-ES" sz="2000" baseline="0" noProof="0" dirty="0" smtClean="0"/>
                        <a:t> tapón rojo </a:t>
                      </a:r>
                      <a:endParaRPr lang="es-ES" sz="2000" noProof="0" dirty="0"/>
                    </a:p>
                  </a:txBody>
                  <a:tcPr anchor="ctr"/>
                </a:tc>
              </a:tr>
              <a:tr h="434717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Transporte de la muestra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Cadena fría 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Cadena</a:t>
                      </a:r>
                      <a:r>
                        <a:rPr lang="es-ES" sz="2000" baseline="0" noProof="0" dirty="0" smtClean="0"/>
                        <a:t> fría </a:t>
                      </a:r>
                      <a:endParaRPr lang="es-ES" sz="2000" noProof="0" dirty="0"/>
                    </a:p>
                  </a:txBody>
                  <a:tcPr anchor="ctr"/>
                </a:tc>
              </a:tr>
              <a:tr h="750334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Temperatura de  almacenamiento de la muestra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-80 ºC</a:t>
                      </a:r>
                      <a:endParaRPr lang="es-E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-20 ºC</a:t>
                      </a:r>
                      <a:endParaRPr lang="es-ES" sz="20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qtexture.com/uploads/posts/2012-07/1342220953-6028947-green-leave-frame-5-www.hqtextur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459" b="73269"/>
          <a:stretch>
            <a:fillRect/>
          </a:stretch>
        </p:blipFill>
        <p:spPr bwMode="auto">
          <a:xfrm>
            <a:off x="0" y="-27384"/>
            <a:ext cx="9146582" cy="1296144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6200" y="1320294"/>
          <a:ext cx="8915400" cy="5323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/>
                <a:gridCol w="5105400"/>
              </a:tblGrid>
              <a:tr h="503784"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/>
                        <a:t>Anticuerpo</a:t>
                      </a:r>
                      <a:r>
                        <a:rPr lang="es-ES" sz="2400" baseline="0" noProof="0" dirty="0" smtClean="0"/>
                        <a:t> </a:t>
                      </a:r>
                      <a:endParaRPr lang="es-ES" sz="24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/>
                        <a:t>Tipo de infección </a:t>
                      </a:r>
                      <a:endParaRPr lang="es-ES" sz="24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20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2400" noProof="0" dirty="0" smtClean="0"/>
                        <a:t>Presencia solo de Acs IgM</a:t>
                      </a:r>
                      <a:endParaRPr lang="es-ES" altLang="zh-TW" sz="2400" noProof="0" dirty="0" smtClean="0">
                        <a:ea typeface="新細明體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altLang="zh-TW" sz="2400" noProof="0" dirty="0" smtClean="0"/>
                        <a:t>Infección reciente (aguda)/primaria</a:t>
                      </a:r>
                      <a:endParaRPr lang="es-ES" sz="2400" noProof="0" dirty="0"/>
                    </a:p>
                  </a:txBody>
                  <a:tcPr anchor="ctr"/>
                </a:tc>
              </a:tr>
              <a:tr h="869544">
                <a:tc>
                  <a:txBody>
                    <a:bodyPr/>
                    <a:lstStyle/>
                    <a:p>
                      <a:r>
                        <a:rPr lang="es-ES" altLang="zh-TW" sz="2400" noProof="0" dirty="0" smtClean="0"/>
                        <a:t>Presencia de Acs IgM/IgG</a:t>
                      </a:r>
                      <a:endParaRPr lang="es-E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2400" noProof="0" dirty="0" smtClean="0"/>
                        <a:t>Infección secundaria</a:t>
                      </a:r>
                      <a:endParaRPr lang="es-ES" altLang="zh-TW" sz="2400" noProof="0" dirty="0" smtClean="0">
                        <a:ea typeface="新細明體" charset="-120"/>
                      </a:endParaRPr>
                    </a:p>
                  </a:txBody>
                  <a:tcPr anchor="ctr"/>
                </a:tc>
              </a:tr>
              <a:tr h="2360192">
                <a:tc>
                  <a:txBody>
                    <a:bodyPr/>
                    <a:lstStyle/>
                    <a:p>
                      <a:r>
                        <a:rPr lang="es-ES" altLang="zh-TW" sz="2400" noProof="0" dirty="0" smtClean="0"/>
                        <a:t>Presencia solo de Acs IgG</a:t>
                      </a:r>
                      <a:endParaRPr lang="es-E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2400" noProof="0" dirty="0" smtClean="0"/>
                        <a:t>Podría ser</a:t>
                      </a:r>
                      <a:r>
                        <a:rPr lang="es-ES" altLang="zh-TW" sz="2400" baseline="0" noProof="0" dirty="0" smtClean="0"/>
                        <a:t> indicativo de i</a:t>
                      </a:r>
                      <a:r>
                        <a:rPr lang="es-ES" altLang="zh-TW" sz="2400" noProof="0" dirty="0" smtClean="0"/>
                        <a:t>nfección pasada o infección secundaria (en  caso de presentar síntomas?). En algunos casos de infección secundaria los</a:t>
                      </a:r>
                      <a:r>
                        <a:rPr lang="es-ES" altLang="zh-TW" sz="2400" baseline="0" noProof="0" dirty="0" smtClean="0"/>
                        <a:t> </a:t>
                      </a:r>
                      <a:r>
                        <a:rPr lang="es-ES" altLang="zh-TW" sz="2400" baseline="0" noProof="0" dirty="0" err="1" smtClean="0"/>
                        <a:t>Acs</a:t>
                      </a:r>
                      <a:r>
                        <a:rPr lang="es-ES" altLang="zh-TW" sz="2400" noProof="0" dirty="0" smtClean="0"/>
                        <a:t> IgM pueden</a:t>
                      </a:r>
                      <a:r>
                        <a:rPr lang="es-ES" altLang="zh-TW" sz="2400" baseline="0" noProof="0" dirty="0" smtClean="0"/>
                        <a:t> estar </a:t>
                      </a:r>
                      <a:r>
                        <a:rPr lang="es-ES" altLang="zh-TW" sz="2400" noProof="0" dirty="0" smtClean="0"/>
                        <a:t>disminuidos</a:t>
                      </a:r>
                      <a:endParaRPr lang="es-ES" altLang="zh-TW" sz="2400" noProof="0" dirty="0" smtClean="0">
                        <a:ea typeface="新細明體" charset="-120"/>
                      </a:endParaRPr>
                    </a:p>
                  </a:txBody>
                  <a:tcPr anchor="ctr"/>
                </a:tc>
              </a:tr>
              <a:tr h="869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2400" noProof="0" dirty="0" smtClean="0"/>
                        <a:t>Acs IgM</a:t>
                      </a:r>
                      <a:r>
                        <a:rPr lang="es-ES" altLang="zh-TW" sz="2400" baseline="0" noProof="0" dirty="0" smtClean="0"/>
                        <a:t> e </a:t>
                      </a:r>
                      <a:r>
                        <a:rPr lang="es-ES" altLang="zh-TW" sz="2400" noProof="0" dirty="0" smtClean="0"/>
                        <a:t>IgG Negativos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altLang="zh-TW" sz="2400" noProof="0" dirty="0" smtClean="0"/>
                        <a:t>NO dengue</a:t>
                      </a:r>
                      <a:endParaRPr lang="es-ES" sz="2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2400" y="523080"/>
            <a:ext cx="8791575" cy="609600"/>
          </a:xfrm>
        </p:spPr>
        <p:txBody>
          <a:bodyPr>
            <a:noAutofit/>
          </a:bodyPr>
          <a:lstStyle/>
          <a:p>
            <a:pPr algn="ctr"/>
            <a:r>
              <a:rPr lang="es-HN" b="1" dirty="0" smtClean="0">
                <a:latin typeface="Century Gothic" pitchFamily="34" charset="0"/>
              </a:rPr>
              <a:t>Diagnóstico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1746</TotalTime>
  <Words>784</Words>
  <Application>Microsoft Office PowerPoint</Application>
  <PresentationFormat>Presentación en pantalla (4:3)</PresentationFormat>
  <Paragraphs>139</Paragraphs>
  <Slides>31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新細明體</vt:lpstr>
      <vt:lpstr>Wingdings</vt:lpstr>
      <vt:lpstr>Tema de Office</vt:lpstr>
      <vt:lpstr>Acrobat Document</vt:lpstr>
      <vt:lpstr>Virus Transmitidos por Artrópodos</vt:lpstr>
      <vt:lpstr>ARBOVIRUS</vt:lpstr>
      <vt:lpstr>Los Arbovirus pertenecen a 3 familias</vt:lpstr>
      <vt:lpstr>Artrópodos Vectores</vt:lpstr>
      <vt:lpstr>Diagnostico</vt:lpstr>
      <vt:lpstr>VIRUS DENGUE</vt:lpstr>
      <vt:lpstr>Serotipos de Dengue</vt:lpstr>
      <vt:lpstr>Diagnóstico</vt:lpstr>
      <vt:lpstr>Diagnóstico</vt:lpstr>
      <vt:lpstr>VIRUS CHIKUNGUNYA</vt:lpstr>
      <vt:lpstr>Diseminación del CHIKV</vt:lpstr>
      <vt:lpstr>Diseminación del CHIKV a las Articulaciones</vt:lpstr>
      <vt:lpstr>Manifestaciones Clínicas del CHIKV</vt:lpstr>
      <vt:lpstr>Manifestaciones Clínicas del CHIKV</vt:lpstr>
      <vt:lpstr>Diagnostico de  Laboratorio </vt:lpstr>
      <vt:lpstr>Diagnóstico Diferencial</vt:lpstr>
      <vt:lpstr>VIRUS ZIKA</vt:lpstr>
      <vt:lpstr>Presentación de PowerPoint</vt:lpstr>
      <vt:lpstr>Presentación de PowerPoint</vt:lpstr>
      <vt:lpstr>Presentación de PowerPoint</vt:lpstr>
      <vt:lpstr>Presentación de PowerPoint</vt:lpstr>
      <vt:lpstr>Pruebas del Laboratorio</vt:lpstr>
      <vt:lpstr>Pruebas de Laboratorio 2</vt:lpstr>
      <vt:lpstr>Pruebas de Laboratorio 3</vt:lpstr>
      <vt:lpstr>Reacciones Cruzadas</vt:lpstr>
      <vt:lpstr>ZIKA en Orina</vt:lpstr>
      <vt:lpstr>PCR EN TIEMPO REAL- ZIKA</vt:lpstr>
      <vt:lpstr>Presentación de PowerPoint</vt:lpstr>
      <vt:lpstr>Vigilancia en Fase de introducción</vt:lpstr>
      <vt:lpstr>Vigilancia en Embarazadas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Chikungunya</dc:title>
  <dc:creator>WMURILLOB</dc:creator>
  <cp:lastModifiedBy>Ivette Lorenzana</cp:lastModifiedBy>
  <cp:revision>100</cp:revision>
  <dcterms:created xsi:type="dcterms:W3CDTF">2014-06-23T16:15:21Z</dcterms:created>
  <dcterms:modified xsi:type="dcterms:W3CDTF">2016-02-09T23:12:47Z</dcterms:modified>
</cp:coreProperties>
</file>